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82" r:id="rId8"/>
    <p:sldId id="275" r:id="rId9"/>
    <p:sldId id="276" r:id="rId10"/>
    <p:sldId id="269" r:id="rId11"/>
    <p:sldId id="257" r:id="rId12"/>
    <p:sldId id="268" r:id="rId13"/>
    <p:sldId id="284" r:id="rId14"/>
    <p:sldId id="277" r:id="rId15"/>
    <p:sldId id="278" r:id="rId16"/>
    <p:sldId id="279" r:id="rId17"/>
    <p:sldId id="280" r:id="rId18"/>
    <p:sldId id="281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5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3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0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4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1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668E-C83C-467D-B7B4-DA65B428AE21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919A-3474-48F9-8190-65F4033E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76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Times New Roman"/>
                <a:ea typeface="Times New Roman"/>
              </a:rPr>
              <a:t>Limba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şi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literatura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română</a:t>
            </a:r>
            <a:endParaRPr lang="en-US" b="1" dirty="0">
              <a:latin typeface="Times New Roman"/>
              <a:ea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Times New Roman"/>
                <a:ea typeface="Times New Roman"/>
              </a:rPr>
              <a:t>Clasa:</a:t>
            </a:r>
            <a:r>
              <a:rPr lang="en-US" dirty="0" err="1">
                <a:latin typeface="Times New Roman"/>
                <a:ea typeface="Times New Roman"/>
              </a:rPr>
              <a:t>a</a:t>
            </a:r>
            <a:r>
              <a:rPr lang="en-US" dirty="0">
                <a:latin typeface="Times New Roman"/>
                <a:ea typeface="Times New Roman"/>
              </a:rPr>
              <a:t> VII-a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latin typeface="Times New Roman"/>
                <a:ea typeface="Times New Roman"/>
              </a:rPr>
              <a:t>Unitatea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</a:rPr>
              <a:t>de </a:t>
            </a:r>
            <a:r>
              <a:rPr lang="en-US" b="1" dirty="0" err="1" smtClean="0">
                <a:latin typeface="Times New Roman"/>
                <a:ea typeface="Times New Roman"/>
              </a:rPr>
              <a:t>învăţare</a:t>
            </a:r>
            <a:r>
              <a:rPr lang="en-US" b="1" dirty="0" smtClean="0">
                <a:latin typeface="Times New Roman"/>
                <a:ea typeface="Times New Roman"/>
              </a:rPr>
              <a:t>:</a:t>
            </a:r>
            <a:r>
              <a:rPr lang="ro-RO" sz="2800" b="1" i="1" dirty="0" smtClean="0">
                <a:latin typeface="Times New Roman"/>
                <a:ea typeface="Times New Roman"/>
              </a:rPr>
              <a:t>Genul</a:t>
            </a:r>
            <a:r>
              <a:rPr lang="en-US" sz="2800" b="1" i="1" dirty="0" smtClean="0">
                <a:latin typeface="Times New Roman"/>
                <a:ea typeface="Times New Roman"/>
              </a:rPr>
              <a:t> </a:t>
            </a:r>
            <a:r>
              <a:rPr lang="ro-RO" sz="2800" b="1" i="1" dirty="0" smtClean="0">
                <a:latin typeface="Times New Roman"/>
                <a:ea typeface="Times New Roman"/>
              </a:rPr>
              <a:t>epic.Autor.Narator.Personaj</a:t>
            </a:r>
            <a:endParaRPr lang="en-US" i="1" dirty="0">
              <a:latin typeface="Times New Roman"/>
              <a:ea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Times New Roman"/>
                <a:ea typeface="Times New Roman"/>
              </a:rPr>
              <a:t>Subiectul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lecţiei</a:t>
            </a:r>
            <a:r>
              <a:rPr lang="en-US" b="1" dirty="0">
                <a:latin typeface="Times New Roman"/>
                <a:ea typeface="Times New Roman"/>
              </a:rPr>
              <a:t>: </a:t>
            </a:r>
            <a:r>
              <a:rPr lang="en-US" sz="2800" b="1" dirty="0" err="1" smtClean="0">
                <a:latin typeface="Times New Roman"/>
                <a:ea typeface="Times New Roman"/>
              </a:rPr>
              <a:t>Subiectul</a:t>
            </a:r>
            <a:r>
              <a:rPr lang="en-US" sz="2800" b="1" dirty="0" smtClean="0"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</a:rPr>
              <a:t>operei</a:t>
            </a:r>
            <a:r>
              <a:rPr lang="en-US" sz="2800" b="1" dirty="0" smtClean="0">
                <a:latin typeface="Times New Roman"/>
                <a:ea typeface="Times New Roman"/>
              </a:rPr>
              <a:t> </a:t>
            </a:r>
            <a:r>
              <a:rPr lang="ro-RO" sz="2800" b="1" i="1" dirty="0" smtClean="0">
                <a:latin typeface="Times New Roman"/>
                <a:ea typeface="Times New Roman"/>
              </a:rPr>
              <a:t>Amintiri </a:t>
            </a:r>
            <a:r>
              <a:rPr lang="ro-RO" sz="2800" b="1" i="1" dirty="0">
                <a:latin typeface="Times New Roman"/>
                <a:ea typeface="Times New Roman"/>
              </a:rPr>
              <a:t>din copilărie</a:t>
            </a:r>
            <a:r>
              <a:rPr lang="ro-RO" sz="2800" b="1" dirty="0">
                <a:latin typeface="Times New Roman"/>
                <a:ea typeface="Times New Roman"/>
              </a:rPr>
              <a:t> de Ion </a:t>
            </a:r>
            <a:r>
              <a:rPr lang="ro-RO" sz="2800" b="1" dirty="0" smtClean="0">
                <a:latin typeface="Times New Roman"/>
                <a:ea typeface="Times New Roman"/>
              </a:rPr>
              <a:t>Creangă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Times New Roman"/>
                <a:ea typeface="Times New Roman"/>
              </a:rPr>
              <a:t>Tipul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err="1">
                <a:latin typeface="Times New Roman"/>
                <a:ea typeface="Times New Roman"/>
              </a:rPr>
              <a:t>lecţiei</a:t>
            </a:r>
            <a:r>
              <a:rPr lang="en-US" b="1" dirty="0">
                <a:latin typeface="Times New Roman"/>
                <a:ea typeface="Times New Roman"/>
              </a:rPr>
              <a:t>: </a:t>
            </a:r>
            <a:r>
              <a:rPr lang="en-US" dirty="0" err="1">
                <a:latin typeface="Times New Roman"/>
                <a:ea typeface="Times New Roman"/>
              </a:rPr>
              <a:t>transmitere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şi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însuşire</a:t>
            </a:r>
            <a:r>
              <a:rPr lang="en-US" dirty="0">
                <a:latin typeface="Times New Roman"/>
                <a:ea typeface="Times New Roman"/>
              </a:rPr>
              <a:t> de </a:t>
            </a:r>
            <a:r>
              <a:rPr lang="en-US" dirty="0" err="1">
                <a:latin typeface="Times New Roman"/>
                <a:ea typeface="Times New Roman"/>
              </a:rPr>
              <a:t>noi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cuno</a:t>
            </a:r>
            <a:r>
              <a:rPr lang="ro-RO" dirty="0">
                <a:latin typeface="Times New Roman"/>
                <a:ea typeface="Times New Roman"/>
              </a:rPr>
              <a:t>ş</a:t>
            </a:r>
            <a:r>
              <a:rPr lang="en-US" dirty="0" err="1">
                <a:latin typeface="Times New Roman"/>
                <a:ea typeface="Times New Roman"/>
              </a:rPr>
              <a:t>tinţe</a:t>
            </a:r>
            <a:endParaRPr lang="en-US" dirty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76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600" b="1" u="sng" dirty="0" smtClean="0">
                <a:latin typeface="Times New Roman"/>
                <a:ea typeface="Times New Roman"/>
              </a:rPr>
              <a:t>Î</a:t>
            </a:r>
            <a:r>
              <a:rPr lang="en-US" sz="2600" b="1" u="sng" dirty="0" err="1" smtClean="0">
                <a:latin typeface="Times New Roman"/>
                <a:ea typeface="Times New Roman"/>
              </a:rPr>
              <a:t>ncadrarea</a:t>
            </a:r>
            <a:r>
              <a:rPr lang="en-US" sz="2600" b="1" u="sng" dirty="0" smtClean="0">
                <a:latin typeface="Times New Roman"/>
                <a:ea typeface="Times New Roman"/>
              </a:rPr>
              <a:t> </a:t>
            </a:r>
            <a:r>
              <a:rPr lang="en-US" sz="2600" b="1" u="sng" dirty="0" err="1" smtClean="0">
                <a:latin typeface="Times New Roman"/>
                <a:ea typeface="Times New Roman"/>
              </a:rPr>
              <a:t>textului</a:t>
            </a:r>
            <a:r>
              <a:rPr lang="en-US" sz="2600" b="1" u="sng" dirty="0" smtClean="0">
                <a:latin typeface="Times New Roman"/>
                <a:ea typeface="Times New Roman"/>
              </a:rPr>
              <a:t> </a:t>
            </a:r>
            <a:r>
              <a:rPr lang="ro-RO" sz="2600" b="1" u="sng" dirty="0" smtClean="0">
                <a:latin typeface="Times New Roman"/>
                <a:ea typeface="Times New Roman"/>
              </a:rPr>
              <a:t>î</a:t>
            </a:r>
            <a:r>
              <a:rPr lang="en-US" sz="2600" b="1" u="sng" dirty="0" smtClean="0">
                <a:latin typeface="Times New Roman"/>
                <a:ea typeface="Times New Roman"/>
              </a:rPr>
              <a:t>n </a:t>
            </a:r>
            <a:r>
              <a:rPr lang="en-US" sz="2600" b="1" u="sng" dirty="0" err="1" smtClean="0">
                <a:latin typeface="Times New Roman"/>
                <a:ea typeface="Times New Roman"/>
              </a:rPr>
              <a:t>oper</a:t>
            </a:r>
            <a:r>
              <a:rPr lang="ro-RO" sz="2600" b="1" u="sng" dirty="0" smtClean="0">
                <a:latin typeface="Times New Roman"/>
                <a:ea typeface="Times New Roman"/>
              </a:rPr>
              <a:t>ă</a:t>
            </a:r>
            <a:endParaRPr lang="en-US" sz="2600" b="1" u="sng" dirty="0" smtClean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 smtClean="0">
                <a:latin typeface="Times New Roman"/>
                <a:ea typeface="Times New Roman"/>
              </a:rPr>
              <a:t>	</a:t>
            </a:r>
            <a:r>
              <a:rPr lang="en-US" sz="2800" dirty="0" err="1" smtClean="0">
                <a:latin typeface="Times New Roman"/>
                <a:ea typeface="Times New Roman"/>
              </a:rPr>
              <a:t>Fragmentul</a:t>
            </a:r>
            <a:r>
              <a:rPr lang="en-US" sz="2800" dirty="0" smtClean="0">
                <a:latin typeface="Times New Roman"/>
                <a:ea typeface="Times New Roman"/>
              </a:rPr>
              <a:t> din manual face parte din </a:t>
            </a:r>
            <a:r>
              <a:rPr lang="en-US" sz="2800" dirty="0" err="1" smtClean="0">
                <a:latin typeface="Times New Roman"/>
                <a:ea typeface="Times New Roman"/>
              </a:rPr>
              <a:t>capitolul</a:t>
            </a:r>
            <a:r>
              <a:rPr lang="en-US" sz="2800" dirty="0" smtClean="0">
                <a:latin typeface="Times New Roman"/>
                <a:ea typeface="Times New Roman"/>
              </a:rPr>
              <a:t> al </a:t>
            </a:r>
            <a:r>
              <a:rPr lang="en-US" sz="2800" dirty="0" err="1" smtClean="0">
                <a:latin typeface="Times New Roman"/>
                <a:ea typeface="Times New Roman"/>
              </a:rPr>
              <a:t>doilea</a:t>
            </a:r>
            <a:r>
              <a:rPr lang="en-US" sz="2800" dirty="0" smtClean="0">
                <a:latin typeface="Times New Roman"/>
                <a:ea typeface="Times New Roman"/>
              </a:rPr>
              <a:t> din </a:t>
            </a:r>
            <a:r>
              <a:rPr lang="en-US" sz="2800" i="1" dirty="0" err="1" smtClean="0">
                <a:latin typeface="Times New Roman"/>
                <a:ea typeface="Times New Roman"/>
              </a:rPr>
              <a:t>Amintiri</a:t>
            </a:r>
            <a:r>
              <a:rPr lang="en-US" sz="2800" i="1" dirty="0" smtClean="0">
                <a:latin typeface="Times New Roman"/>
                <a:ea typeface="Times New Roman"/>
              </a:rPr>
              <a:t> din </a:t>
            </a:r>
            <a:r>
              <a:rPr lang="en-US" sz="2800" i="1" dirty="0" err="1" smtClean="0">
                <a:latin typeface="Times New Roman"/>
                <a:ea typeface="Times New Roman"/>
              </a:rPr>
              <a:t>copilărie</a:t>
            </a:r>
            <a:r>
              <a:rPr lang="en-US" sz="2800" dirty="0" smtClean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u="sng" dirty="0" err="1" smtClean="0">
                <a:latin typeface="Times New Roman"/>
                <a:ea typeface="Times New Roman"/>
              </a:rPr>
              <a:t>Explicarea</a:t>
            </a:r>
            <a:r>
              <a:rPr lang="en-US" sz="2800" b="1" u="sng" dirty="0" smtClean="0">
                <a:latin typeface="Times New Roman"/>
                <a:ea typeface="Times New Roman"/>
              </a:rPr>
              <a:t> </a:t>
            </a:r>
            <a:r>
              <a:rPr lang="en-US" sz="2800" b="1" u="sng" dirty="0" err="1" smtClean="0">
                <a:latin typeface="Times New Roman"/>
                <a:ea typeface="Times New Roman"/>
              </a:rPr>
              <a:t>titlului</a:t>
            </a:r>
            <a:r>
              <a:rPr lang="en-US" sz="2800" b="1" u="sng" dirty="0" smtClean="0">
                <a:latin typeface="Times New Roman"/>
                <a:ea typeface="Times New Roman"/>
              </a:rPr>
              <a:t>:</a:t>
            </a:r>
            <a:endParaRPr lang="en-US" sz="2800" b="1" dirty="0" smtClean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Times New Roman"/>
                <a:ea typeface="Times New Roman"/>
              </a:rPr>
              <a:t>	Opera </a:t>
            </a:r>
            <a:r>
              <a:rPr lang="en-US" sz="2800" dirty="0" err="1" smtClean="0">
                <a:latin typeface="Times New Roman"/>
                <a:ea typeface="Times New Roman"/>
              </a:rPr>
              <a:t>literară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i="1" dirty="0" err="1" smtClean="0">
                <a:latin typeface="Times New Roman"/>
                <a:ea typeface="Times New Roman"/>
              </a:rPr>
              <a:t>Amintiri</a:t>
            </a:r>
            <a:r>
              <a:rPr lang="en-US" sz="2800" i="1" dirty="0" smtClean="0">
                <a:latin typeface="Times New Roman"/>
                <a:ea typeface="Times New Roman"/>
              </a:rPr>
              <a:t> din </a:t>
            </a:r>
            <a:r>
              <a:rPr lang="en-US" sz="2800" i="1" dirty="0" err="1" smtClean="0">
                <a:latin typeface="Times New Roman"/>
                <a:ea typeface="Times New Roman"/>
              </a:rPr>
              <a:t>copilărie</a:t>
            </a:r>
            <a:r>
              <a:rPr lang="en-US" sz="2800" dirty="0" smtClean="0">
                <a:latin typeface="Times New Roman"/>
                <a:ea typeface="Times New Roman"/>
              </a:rPr>
              <a:t> de Ion </a:t>
            </a:r>
            <a:r>
              <a:rPr lang="en-US" sz="2800" dirty="0" err="1" smtClean="0">
                <a:latin typeface="Times New Roman"/>
                <a:ea typeface="Times New Roman"/>
              </a:rPr>
              <a:t>Creangă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evoc</a:t>
            </a:r>
            <a:r>
              <a:rPr lang="ro-RO" sz="2800" dirty="0" smtClean="0">
                <a:latin typeface="Times New Roman"/>
                <a:ea typeface="Times New Roman"/>
              </a:rPr>
              <a:t>ă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imaginea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vârstei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fericite</a:t>
            </a:r>
            <a:r>
              <a:rPr lang="en-US" sz="2800" dirty="0" smtClean="0">
                <a:latin typeface="Times New Roman"/>
                <a:ea typeface="Times New Roman"/>
              </a:rPr>
              <a:t> a </a:t>
            </a:r>
            <a:r>
              <a:rPr lang="en-US" sz="2800" dirty="0" err="1" smtClean="0">
                <a:latin typeface="Times New Roman"/>
                <a:ea typeface="Times New Roman"/>
              </a:rPr>
              <a:t>copilăriei</a:t>
            </a:r>
            <a:r>
              <a:rPr lang="en-US" sz="2800" dirty="0" smtClean="0">
                <a:latin typeface="Times New Roman"/>
                <a:ea typeface="Times New Roman"/>
              </a:rPr>
              <a:t>, </a:t>
            </a:r>
            <a:r>
              <a:rPr lang="en-US" sz="2800" dirty="0" err="1" smtClean="0">
                <a:latin typeface="Times New Roman"/>
                <a:ea typeface="Times New Roman"/>
              </a:rPr>
              <a:t>în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spaţiul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satului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tradiţional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moldovenesc</a:t>
            </a:r>
            <a:r>
              <a:rPr lang="en-US" sz="2800" dirty="0" smtClean="0">
                <a:latin typeface="Times New Roman"/>
                <a:ea typeface="Times New Roman"/>
              </a:rPr>
              <a:t> din </a:t>
            </a:r>
            <a:r>
              <a:rPr lang="en-US" sz="2800" dirty="0" err="1" smtClean="0">
                <a:latin typeface="Times New Roman"/>
                <a:ea typeface="Times New Roman"/>
              </a:rPr>
              <a:t>secolul</a:t>
            </a:r>
            <a:r>
              <a:rPr lang="en-US" sz="2800" dirty="0" smtClean="0">
                <a:latin typeface="Times New Roman"/>
                <a:ea typeface="Times New Roman"/>
              </a:rPr>
              <a:t> al XIX-lea.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o-RO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40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40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din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 err="1" smtClean="0">
                <a:latin typeface="Times New Roman"/>
                <a:ea typeface="Times New Roman"/>
              </a:rPr>
              <a:t>Tema</a:t>
            </a:r>
            <a:r>
              <a:rPr lang="en-US" sz="2400" b="1" u="sng" dirty="0" smtClean="0">
                <a:latin typeface="Times New Roman"/>
                <a:ea typeface="Times New Roman"/>
              </a:rPr>
              <a:t> </a:t>
            </a:r>
            <a:r>
              <a:rPr lang="en-US" sz="2400" b="1" u="sng" dirty="0" err="1">
                <a:latin typeface="Times New Roman"/>
                <a:ea typeface="Times New Roman"/>
              </a:rPr>
              <a:t>fragmentului</a:t>
            </a:r>
            <a:r>
              <a:rPr lang="en-US" sz="2400" b="1" dirty="0">
                <a:latin typeface="Times New Roman"/>
                <a:ea typeface="Times New Roman"/>
              </a:rPr>
              <a:t>: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	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Fragmentul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înfăţişează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universul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mirific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al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copilăriei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tărâm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al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jocului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şi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al </a:t>
            </a:r>
            <a:r>
              <a:rPr lang="en-US" sz="24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veseliei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Personajele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Nică-personajul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principal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Smaranda,mama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lui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Nică</a:t>
            </a:r>
            <a:endParaRPr lang="ro-RO" sz="2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Ştefan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Petrei,tatăl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Spaţiul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şi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timpul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acţiunii</a:t>
            </a:r>
            <a:r>
              <a:rPr lang="en-US" sz="2400" b="1" u="sng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  <a:endParaRPr lang="en-US" sz="24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	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Acţiunea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se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desf</a:t>
            </a:r>
            <a:r>
              <a:rPr lang="ro-RO" sz="2400" dirty="0">
                <a:solidFill>
                  <a:prstClr val="black"/>
                </a:solidFill>
                <a:latin typeface="Times New Roman"/>
                <a:ea typeface="Times New Roman"/>
              </a:rPr>
              <a:t>ăş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oară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în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casa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părintească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din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satul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Humuleşti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în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secolul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al XIX-lea</a:t>
            </a:r>
            <a:r>
              <a:rPr lang="ro-RO" sz="24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latin typeface="Times New Roman"/>
                <a:ea typeface="Times New Roman"/>
              </a:rPr>
              <a:t>Conţinutul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fragmentului</a:t>
            </a:r>
            <a:r>
              <a:rPr lang="en-US" sz="2400" b="1" dirty="0" smtClean="0">
                <a:latin typeface="Times New Roman"/>
                <a:ea typeface="Times New Roman"/>
              </a:rPr>
              <a:t>:</a:t>
            </a:r>
            <a:endParaRPr lang="ro-RO" sz="2400" b="1" dirty="0" smtClean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1.Fragmentul se </a:t>
            </a:r>
            <a:r>
              <a:rPr lang="en-US" sz="2400" dirty="0" err="1">
                <a:latin typeface="Times New Roman"/>
                <a:ea typeface="Times New Roman"/>
              </a:rPr>
              <a:t>deschide</a:t>
            </a:r>
            <a:r>
              <a:rPr lang="en-US" sz="2400" dirty="0">
                <a:latin typeface="Times New Roman"/>
                <a:ea typeface="Times New Roman"/>
              </a:rPr>
              <a:t> cu </a:t>
            </a:r>
            <a:r>
              <a:rPr lang="en-US" sz="2400" dirty="0" err="1">
                <a:latin typeface="Times New Roman"/>
                <a:ea typeface="Times New Roman"/>
              </a:rPr>
              <a:t>evocarea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mediului</a:t>
            </a:r>
            <a:r>
              <a:rPr lang="en-US" sz="2400" dirty="0">
                <a:latin typeface="Times New Roman"/>
                <a:ea typeface="Times New Roman"/>
              </a:rPr>
              <a:t> familial, un </a:t>
            </a:r>
            <a:r>
              <a:rPr lang="en-US" sz="2400" dirty="0" err="1">
                <a:latin typeface="Times New Roman"/>
                <a:ea typeface="Times New Roman"/>
              </a:rPr>
              <a:t>adevărat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tărâm</a:t>
            </a:r>
            <a:r>
              <a:rPr lang="en-US" sz="2400" dirty="0">
                <a:latin typeface="Times New Roman"/>
                <a:ea typeface="Times New Roman"/>
              </a:rPr>
              <a:t> al </a:t>
            </a:r>
            <a:r>
              <a:rPr lang="en-US" sz="2400" dirty="0" err="1">
                <a:latin typeface="Times New Roman"/>
                <a:ea typeface="Times New Roman"/>
              </a:rPr>
              <a:t>fericirii.Detaliile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semnificative</a:t>
            </a:r>
            <a:r>
              <a:rPr lang="en-US" sz="2400" dirty="0">
                <a:latin typeface="Times New Roman"/>
                <a:ea typeface="Times New Roman"/>
              </a:rPr>
              <a:t> ale </a:t>
            </a:r>
            <a:r>
              <a:rPr lang="en-US" sz="2400" dirty="0" err="1">
                <a:latin typeface="Times New Roman"/>
                <a:ea typeface="Times New Roman"/>
              </a:rPr>
              <a:t>spaţiului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sunt</a:t>
            </a:r>
            <a:r>
              <a:rPr lang="en-US" sz="2400" dirty="0">
                <a:latin typeface="Times New Roman"/>
                <a:ea typeface="Times New Roman"/>
              </a:rPr>
              <a:t>: ,,</a:t>
            </a:r>
            <a:r>
              <a:rPr lang="en-US" sz="2400" dirty="0" err="1">
                <a:latin typeface="Times New Roman"/>
                <a:ea typeface="Times New Roman"/>
              </a:rPr>
              <a:t>stâlpul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hornului</a:t>
            </a:r>
            <a:r>
              <a:rPr lang="en-US" sz="2400" dirty="0">
                <a:latin typeface="Times New Roman"/>
                <a:ea typeface="Times New Roman"/>
              </a:rPr>
              <a:t>”, ,,</a:t>
            </a:r>
            <a:r>
              <a:rPr lang="en-US" sz="2400" dirty="0" err="1">
                <a:latin typeface="Times New Roman"/>
                <a:ea typeface="Times New Roman"/>
              </a:rPr>
              <a:t>prichiciul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vetrei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cel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humuit</a:t>
            </a:r>
            <a:r>
              <a:rPr lang="en-US" sz="2400" dirty="0">
                <a:latin typeface="Times New Roman"/>
                <a:ea typeface="Times New Roman"/>
              </a:rPr>
              <a:t>” </a:t>
            </a:r>
            <a:r>
              <a:rPr lang="en-US" sz="2400" dirty="0" err="1">
                <a:latin typeface="Times New Roman"/>
                <a:ea typeface="Times New Roman"/>
              </a:rPr>
              <a:t>şi</a:t>
            </a:r>
            <a:r>
              <a:rPr lang="en-US" sz="2400" dirty="0">
                <a:latin typeface="Times New Roman"/>
                <a:ea typeface="Times New Roman"/>
              </a:rPr>
              <a:t> ,,</a:t>
            </a:r>
            <a:r>
              <a:rPr lang="en-US" sz="2400" dirty="0" err="1">
                <a:latin typeface="Times New Roman"/>
                <a:ea typeface="Times New Roman"/>
              </a:rPr>
              <a:t>cuptiorul</a:t>
            </a:r>
            <a:r>
              <a:rPr lang="en-US" sz="2400" dirty="0">
                <a:latin typeface="Times New Roman"/>
                <a:ea typeface="Times New Roman"/>
              </a:rPr>
              <a:t>”.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Casa </a:t>
            </a:r>
            <a:r>
              <a:rPr lang="en-US" sz="2400" dirty="0" err="1">
                <a:latin typeface="Times New Roman"/>
                <a:ea typeface="Times New Roman"/>
              </a:rPr>
              <a:t>părintească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reprezintă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spaţiul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intim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ocrotitor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locul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>
                <a:latin typeface="Times New Roman"/>
                <a:ea typeface="Times New Roman"/>
              </a:rPr>
              <a:t>reuniune</a:t>
            </a:r>
            <a:r>
              <a:rPr lang="en-US" sz="2400" dirty="0">
                <a:latin typeface="Times New Roman"/>
                <a:ea typeface="Times New Roman"/>
              </a:rPr>
              <a:t> a </a:t>
            </a:r>
            <a:r>
              <a:rPr lang="en-US" sz="2400" dirty="0" err="1">
                <a:latin typeface="Times New Roman"/>
                <a:ea typeface="Times New Roman"/>
              </a:rPr>
              <a:t>familiei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2.În </a:t>
            </a:r>
            <a:r>
              <a:rPr lang="en-US" sz="2400" dirty="0" err="1">
                <a:latin typeface="Times New Roman"/>
                <a:ea typeface="Times New Roman"/>
              </a:rPr>
              <a:t>acelaşi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cadru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mirific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este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prezentată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imaginea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mamei,care</a:t>
            </a:r>
            <a:r>
              <a:rPr lang="en-US" sz="2400" dirty="0">
                <a:latin typeface="Times New Roman"/>
                <a:ea typeface="Times New Roman"/>
              </a:rPr>
              <a:t> era </a:t>
            </a:r>
            <a:r>
              <a:rPr lang="en-US" sz="2400" dirty="0" err="1">
                <a:latin typeface="Times New Roman"/>
                <a:ea typeface="Times New Roman"/>
              </a:rPr>
              <a:t>vestită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pentru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minunăţiile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sale.Ea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apare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asemenea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personajelor</a:t>
            </a:r>
            <a:r>
              <a:rPr lang="en-US" sz="2400" dirty="0">
                <a:latin typeface="Times New Roman"/>
                <a:ea typeface="Times New Roman"/>
              </a:rPr>
              <a:t> din </a:t>
            </a:r>
            <a:r>
              <a:rPr lang="en-US" sz="2400" dirty="0" err="1">
                <a:latin typeface="Times New Roman"/>
                <a:ea typeface="Times New Roman"/>
              </a:rPr>
              <a:t>basme</a:t>
            </a:r>
            <a:r>
              <a:rPr lang="en-US" sz="2400" dirty="0">
                <a:latin typeface="Times New Roman"/>
                <a:ea typeface="Times New Roman"/>
              </a:rPr>
              <a:t>, cu </a:t>
            </a:r>
            <a:r>
              <a:rPr lang="en-US" sz="2400" dirty="0" err="1">
                <a:latin typeface="Times New Roman"/>
                <a:ea typeface="Times New Roman"/>
              </a:rPr>
              <a:t>puteri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miraculoase.Naratorul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îşi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exprimă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sentimentele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>
                <a:latin typeface="Times New Roman"/>
                <a:ea typeface="Times New Roman"/>
              </a:rPr>
              <a:t>dragoste</a:t>
            </a:r>
            <a:r>
              <a:rPr lang="en-US" sz="2400" dirty="0">
                <a:latin typeface="Times New Roman"/>
                <a:ea typeface="Times New Roman"/>
              </a:rPr>
              <a:t>, de respect </a:t>
            </a:r>
            <a:r>
              <a:rPr lang="en-US" sz="2400" dirty="0" err="1">
                <a:latin typeface="Times New Roman"/>
                <a:ea typeface="Times New Roman"/>
              </a:rPr>
              <a:t>şi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veneraţie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faţă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>
                <a:latin typeface="Times New Roman"/>
                <a:ea typeface="Times New Roman"/>
              </a:rPr>
              <a:t>fiinţa</a:t>
            </a:r>
            <a:r>
              <a:rPr lang="en-US" sz="2400" dirty="0">
                <a:latin typeface="Times New Roman"/>
                <a:ea typeface="Times New Roman"/>
              </a:rPr>
              <a:t> care i-a </a:t>
            </a:r>
            <a:r>
              <a:rPr lang="en-US" sz="2400" dirty="0" err="1">
                <a:latin typeface="Times New Roman"/>
                <a:ea typeface="Times New Roman"/>
              </a:rPr>
              <a:t>dat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viaţă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şi</a:t>
            </a:r>
            <a:r>
              <a:rPr lang="en-US" sz="2400" dirty="0">
                <a:latin typeface="Times New Roman"/>
                <a:ea typeface="Times New Roman"/>
              </a:rPr>
              <a:t> i-a </a:t>
            </a:r>
            <a:r>
              <a:rPr lang="en-US" sz="2400" dirty="0" err="1">
                <a:latin typeface="Times New Roman"/>
                <a:ea typeface="Times New Roman"/>
              </a:rPr>
              <a:t>îndrumat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primii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paşi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3.Fragmentul </a:t>
            </a:r>
            <a:r>
              <a:rPr lang="en-US" sz="2400" dirty="0" err="1">
                <a:latin typeface="Times New Roman"/>
                <a:ea typeface="Times New Roman"/>
              </a:rPr>
              <a:t>următor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reînvie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universul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copilăriei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caracterizate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prin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joc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şi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lipsa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>
                <a:latin typeface="Times New Roman"/>
                <a:ea typeface="Times New Roman"/>
              </a:rPr>
              <a:t>griji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720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latin typeface="Times New Roman"/>
                <a:ea typeface="Times New Roman"/>
              </a:rPr>
              <a:t>Conţinutul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fragmentului</a:t>
            </a:r>
            <a:r>
              <a:rPr lang="en-US" sz="2400" b="1" dirty="0" smtClean="0">
                <a:latin typeface="Times New Roman"/>
                <a:ea typeface="Times New Roman"/>
              </a:rPr>
              <a:t>:</a:t>
            </a:r>
            <a:endParaRPr lang="ro-RO" sz="2400" b="1" dirty="0" smtClean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4.Naratorul </a:t>
            </a:r>
            <a:r>
              <a:rPr lang="en-US" sz="2400" dirty="0" err="1">
                <a:latin typeface="Times New Roman"/>
                <a:ea typeface="Times New Roman"/>
              </a:rPr>
              <a:t>relatează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apoi</a:t>
            </a:r>
            <a:r>
              <a:rPr lang="en-US" sz="2400" dirty="0">
                <a:latin typeface="Times New Roman"/>
                <a:ea typeface="Times New Roman"/>
              </a:rPr>
              <a:t> un </a:t>
            </a:r>
            <a:r>
              <a:rPr lang="en-US" sz="2400" dirty="0" err="1">
                <a:latin typeface="Times New Roman"/>
                <a:ea typeface="Times New Roman"/>
              </a:rPr>
              <a:t>episod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în</a:t>
            </a:r>
            <a:r>
              <a:rPr lang="en-US" sz="2400" dirty="0">
                <a:latin typeface="Times New Roman"/>
                <a:ea typeface="Times New Roman"/>
              </a:rPr>
              <a:t> care </a:t>
            </a:r>
            <a:r>
              <a:rPr lang="en-US" sz="2400" dirty="0" err="1">
                <a:latin typeface="Times New Roman"/>
                <a:ea typeface="Times New Roman"/>
              </a:rPr>
              <a:t>tatăl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întorcându</a:t>
            </a:r>
            <a:r>
              <a:rPr lang="en-US" sz="2400" dirty="0">
                <a:latin typeface="Times New Roman"/>
                <a:ea typeface="Times New Roman"/>
              </a:rPr>
              <a:t>-se </a:t>
            </a:r>
            <a:r>
              <a:rPr lang="en-US" sz="2400" dirty="0" err="1">
                <a:latin typeface="Times New Roman"/>
                <a:ea typeface="Times New Roman"/>
              </a:rPr>
              <a:t>târziu</a:t>
            </a:r>
            <a:r>
              <a:rPr lang="en-US" sz="2400" dirty="0">
                <a:latin typeface="Times New Roman"/>
                <a:ea typeface="Times New Roman"/>
              </a:rPr>
              <a:t> de la </a:t>
            </a:r>
            <a:r>
              <a:rPr lang="en-US" sz="2400" dirty="0" err="1">
                <a:latin typeface="Times New Roman"/>
                <a:ea typeface="Times New Roman"/>
              </a:rPr>
              <a:t>pădure</a:t>
            </a:r>
            <a:r>
              <a:rPr lang="en-US" sz="2400" dirty="0">
                <a:latin typeface="Times New Roman"/>
                <a:ea typeface="Times New Roman"/>
              </a:rPr>
              <a:t> din </a:t>
            </a:r>
            <a:r>
              <a:rPr lang="en-US" sz="2400" dirty="0" err="1">
                <a:latin typeface="Times New Roman"/>
                <a:ea typeface="Times New Roman"/>
              </a:rPr>
              <a:t>Dumesnicu,îşi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reîntâlneşte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copiii</a:t>
            </a:r>
            <a:r>
              <a:rPr lang="en-US" sz="2400" dirty="0">
                <a:latin typeface="Times New Roman"/>
                <a:ea typeface="Times New Roman"/>
              </a:rPr>
              <a:t> cu </a:t>
            </a:r>
            <a:r>
              <a:rPr lang="en-US" sz="2400" dirty="0" err="1">
                <a:latin typeface="Times New Roman"/>
                <a:ea typeface="Times New Roman"/>
              </a:rPr>
              <a:t>bucurie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şi</a:t>
            </a:r>
            <a:r>
              <a:rPr lang="en-US" sz="2400" dirty="0">
                <a:latin typeface="Times New Roman"/>
                <a:ea typeface="Times New Roman"/>
              </a:rPr>
              <a:t> se </a:t>
            </a:r>
            <a:r>
              <a:rPr lang="en-US" sz="2400" dirty="0" err="1">
                <a:latin typeface="Times New Roman"/>
                <a:ea typeface="Times New Roman"/>
              </a:rPr>
              <a:t>dovedeşte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înţelegător</a:t>
            </a:r>
            <a:r>
              <a:rPr lang="en-US" sz="2400" dirty="0">
                <a:latin typeface="Times New Roman"/>
                <a:ea typeface="Times New Roman"/>
              </a:rPr>
              <a:t>  </a:t>
            </a:r>
            <a:r>
              <a:rPr lang="en-US" sz="2400" dirty="0" err="1">
                <a:latin typeface="Times New Roman"/>
                <a:ea typeface="Times New Roman"/>
              </a:rPr>
              <a:t>şi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afectuos</a:t>
            </a:r>
            <a:r>
              <a:rPr lang="en-US" sz="2400" dirty="0">
                <a:latin typeface="Times New Roman"/>
                <a:ea typeface="Times New Roman"/>
              </a:rPr>
              <a:t> cu </a:t>
            </a:r>
            <a:r>
              <a:rPr lang="en-US" sz="2400" dirty="0" err="1">
                <a:latin typeface="Times New Roman"/>
                <a:ea typeface="Times New Roman"/>
              </a:rPr>
              <a:t>aceştia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privindu</a:t>
            </a:r>
            <a:r>
              <a:rPr lang="en-US" sz="2400" dirty="0">
                <a:latin typeface="Times New Roman"/>
                <a:ea typeface="Times New Roman"/>
              </a:rPr>
              <a:t>-i cu </a:t>
            </a:r>
            <a:r>
              <a:rPr lang="en-US" sz="2400" dirty="0" err="1">
                <a:latin typeface="Times New Roman"/>
                <a:ea typeface="Times New Roman"/>
              </a:rPr>
              <a:t>îngăduinţă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când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chinuiau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mâţele.Mama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</a:rPr>
              <a:t>se </a:t>
            </a:r>
            <a:r>
              <a:rPr lang="en-US" sz="2400" dirty="0" err="1">
                <a:latin typeface="Times New Roman"/>
                <a:ea typeface="Times New Roman"/>
              </a:rPr>
              <a:t>îngrijeşte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>
                <a:latin typeface="Times New Roman"/>
                <a:ea typeface="Times New Roman"/>
              </a:rPr>
              <a:t>treburile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casei</a:t>
            </a:r>
            <a:r>
              <a:rPr lang="en-US" sz="2400" dirty="0" smtClean="0"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latin typeface="Times New Roman"/>
                <a:ea typeface="Times New Roman"/>
              </a:rPr>
              <a:t>iar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tatăl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asigură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cele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necesare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traiului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5.Seara, </a:t>
            </a:r>
            <a:r>
              <a:rPr lang="en-US" sz="2400" dirty="0" err="1">
                <a:latin typeface="Times New Roman"/>
                <a:ea typeface="Times New Roman"/>
              </a:rPr>
              <a:t>înainte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 smtClean="0">
                <a:latin typeface="Times New Roman"/>
                <a:ea typeface="Times New Roman"/>
              </a:rPr>
              <a:t>culcare,mama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relatează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tatălui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năzdrăvăniile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</a:t>
            </a:r>
            <a:r>
              <a:rPr lang="en-US" sz="2400" dirty="0">
                <a:latin typeface="Times New Roman"/>
                <a:ea typeface="Times New Roman"/>
              </a:rPr>
              <a:t> care </a:t>
            </a:r>
            <a:r>
              <a:rPr lang="en-US" sz="2400" dirty="0" err="1">
                <a:latin typeface="Times New Roman"/>
                <a:ea typeface="Times New Roman"/>
              </a:rPr>
              <a:t>copiii</a:t>
            </a:r>
            <a:r>
              <a:rPr lang="en-US" sz="2400" dirty="0">
                <a:latin typeface="Times New Roman"/>
                <a:ea typeface="Times New Roman"/>
              </a:rPr>
              <a:t> le </a:t>
            </a:r>
            <a:r>
              <a:rPr lang="en-US" sz="2400" dirty="0" err="1">
                <a:latin typeface="Times New Roman"/>
                <a:ea typeface="Times New Roman"/>
              </a:rPr>
              <a:t>fac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timpul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zilei.Ştefan</a:t>
            </a:r>
            <a:r>
              <a:rPr lang="en-US" sz="2400" dirty="0">
                <a:latin typeface="Times New Roman"/>
                <a:ea typeface="Times New Roman"/>
              </a:rPr>
              <a:t> le </a:t>
            </a:r>
            <a:r>
              <a:rPr lang="en-US" sz="2400" dirty="0" err="1">
                <a:latin typeface="Times New Roman"/>
                <a:ea typeface="Times New Roman"/>
              </a:rPr>
              <a:t>ia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apărarea,invocând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lipsa</a:t>
            </a:r>
            <a:r>
              <a:rPr lang="en-US" sz="2400" dirty="0">
                <a:latin typeface="Times New Roman"/>
                <a:ea typeface="Times New Roman"/>
              </a:rPr>
              <a:t> de </a:t>
            </a:r>
            <a:r>
              <a:rPr lang="en-US" sz="2400" dirty="0" err="1">
                <a:latin typeface="Times New Roman"/>
                <a:ea typeface="Times New Roman"/>
              </a:rPr>
              <a:t>griji</a:t>
            </a:r>
            <a:r>
              <a:rPr lang="en-US" sz="2400" dirty="0">
                <a:latin typeface="Times New Roman"/>
                <a:ea typeface="Times New Roman"/>
              </a:rPr>
              <a:t> a </a:t>
            </a:r>
            <a:r>
              <a:rPr lang="en-US" sz="2400" dirty="0" err="1">
                <a:latin typeface="Times New Roman"/>
                <a:ea typeface="Times New Roman"/>
              </a:rPr>
              <a:t>copilăriei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6.Copiii </a:t>
            </a:r>
            <a:r>
              <a:rPr lang="en-US" sz="2400" dirty="0" err="1">
                <a:latin typeface="Times New Roman"/>
                <a:ea typeface="Times New Roman"/>
              </a:rPr>
              <a:t>sunt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neastâmpăraţi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iar</a:t>
            </a:r>
            <a:r>
              <a:rPr lang="en-US" sz="2400" dirty="0">
                <a:latin typeface="Times New Roman"/>
                <a:ea typeface="Times New Roman"/>
              </a:rPr>
              <a:t> mama </a:t>
            </a:r>
            <a:r>
              <a:rPr lang="en-US" sz="2400" dirty="0" err="1">
                <a:latin typeface="Times New Roman"/>
                <a:ea typeface="Times New Roman"/>
              </a:rPr>
              <a:t>îi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îndeamnă</a:t>
            </a:r>
            <a:r>
              <a:rPr lang="en-US" sz="2400" dirty="0">
                <a:latin typeface="Times New Roman"/>
                <a:ea typeface="Times New Roman"/>
              </a:rPr>
              <a:t> la </a:t>
            </a:r>
            <a:r>
              <a:rPr lang="en-US" sz="2400" dirty="0" err="1">
                <a:latin typeface="Times New Roman"/>
                <a:ea typeface="Times New Roman"/>
              </a:rPr>
              <a:t>culcare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dându</a:t>
            </a:r>
            <a:r>
              <a:rPr lang="en-US" sz="2400" dirty="0">
                <a:latin typeface="Times New Roman"/>
                <a:ea typeface="Times New Roman"/>
              </a:rPr>
              <a:t>-le </a:t>
            </a:r>
            <a:r>
              <a:rPr lang="en-US" sz="2400" dirty="0" err="1">
                <a:latin typeface="Times New Roman"/>
                <a:ea typeface="Times New Roman"/>
              </a:rPr>
              <a:t>câteva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palme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să</a:t>
            </a:r>
            <a:r>
              <a:rPr lang="en-US" sz="2400" dirty="0">
                <a:latin typeface="Times New Roman"/>
                <a:ea typeface="Times New Roman"/>
              </a:rPr>
              <a:t>-i </a:t>
            </a:r>
            <a:r>
              <a:rPr lang="en-US" sz="2400" dirty="0" err="1" smtClean="0">
                <a:latin typeface="Times New Roman"/>
                <a:ea typeface="Times New Roman"/>
              </a:rPr>
              <a:t>potolească.A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doua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zi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copiii</a:t>
            </a:r>
            <a:r>
              <a:rPr lang="en-US" sz="2400" dirty="0">
                <a:latin typeface="Times New Roman"/>
                <a:ea typeface="Times New Roman"/>
              </a:rPr>
              <a:t> o luau de la </a:t>
            </a:r>
            <a:r>
              <a:rPr lang="en-US" sz="2400" dirty="0" err="1">
                <a:latin typeface="Times New Roman"/>
                <a:ea typeface="Times New Roman"/>
              </a:rPr>
              <a:t>capăt</a:t>
            </a:r>
            <a:r>
              <a:rPr lang="en-US" sz="2400" dirty="0">
                <a:latin typeface="Times New Roman"/>
                <a:ea typeface="Times New Roman"/>
              </a:rPr>
              <a:t> cu </a:t>
            </a:r>
            <a:r>
              <a:rPr lang="en-US" sz="2400" dirty="0" err="1">
                <a:latin typeface="Times New Roman"/>
                <a:ea typeface="Times New Roman"/>
              </a:rPr>
              <a:t>năzdrăvăniile</a:t>
            </a:r>
            <a:r>
              <a:rPr lang="en-US" sz="2400" dirty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5122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Atitudinea</a:t>
            </a:r>
            <a:r>
              <a:rPr lang="en-US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u="sng" dirty="0" err="1">
                <a:solidFill>
                  <a:prstClr val="black"/>
                </a:solidFill>
                <a:latin typeface="Times New Roman"/>
                <a:ea typeface="Times New Roman"/>
              </a:rPr>
              <a:t>autorului</a:t>
            </a:r>
            <a:r>
              <a:rPr lang="en-US" sz="2800" u="sng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	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Autorul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îşi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exprimă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sentimente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de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duioşie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regret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nostalgie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pentru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paradisul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pierdut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al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copilăriei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umor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bucurie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în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povestirea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faptelor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dragoste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respect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şi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veneraţie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pentru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mama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984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Fişă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de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lucru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-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Tema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jocului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Activitate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independent</a:t>
            </a:r>
            <a:r>
              <a:rPr lang="ro-RO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ă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1219200"/>
            <a:ext cx="4648200" cy="5638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latin typeface="Times New Roman"/>
                <a:ea typeface="Times New Roman"/>
              </a:rPr>
              <a:t>Amintiri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>
                <a:latin typeface="Times New Roman"/>
                <a:ea typeface="Times New Roman"/>
              </a:rPr>
              <a:t>din </a:t>
            </a:r>
            <a:r>
              <a:rPr lang="en-US" sz="1800" b="1" dirty="0" err="1">
                <a:latin typeface="Times New Roman"/>
                <a:ea typeface="Times New Roman"/>
              </a:rPr>
              <a:t>copilărie</a:t>
            </a:r>
            <a:endParaRPr lang="en-US" sz="18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                                   de </a:t>
            </a:r>
            <a:r>
              <a:rPr lang="en-US" sz="1800" b="1" dirty="0">
                <a:latin typeface="Times New Roman"/>
                <a:ea typeface="Times New Roman"/>
              </a:rPr>
              <a:t>Ion </a:t>
            </a:r>
            <a:r>
              <a:rPr lang="en-US" sz="1800" b="1" dirty="0" err="1" smtClean="0">
                <a:latin typeface="Times New Roman"/>
                <a:ea typeface="Times New Roman"/>
              </a:rPr>
              <a:t>Creangă</a:t>
            </a:r>
            <a:endParaRPr lang="en-US" sz="1800" b="1" dirty="0" smtClean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en-US" sz="16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Times New Roman"/>
                <a:ea typeface="Times New Roman"/>
              </a:rPr>
              <a:t>1.Care </a:t>
            </a:r>
            <a:r>
              <a:rPr lang="en-US" sz="1600" b="1" dirty="0" err="1">
                <a:latin typeface="Times New Roman"/>
                <a:ea typeface="Times New Roman"/>
              </a:rPr>
              <a:t>este</a:t>
            </a:r>
            <a:r>
              <a:rPr lang="en-US" sz="1600" b="1" dirty="0">
                <a:latin typeface="Times New Roman"/>
                <a:ea typeface="Times New Roman"/>
              </a:rPr>
              <a:t> </a:t>
            </a:r>
            <a:r>
              <a:rPr lang="en-US" sz="1600" b="1" dirty="0" err="1">
                <a:latin typeface="Times New Roman"/>
                <a:ea typeface="Times New Roman"/>
              </a:rPr>
              <a:t>tema</a:t>
            </a:r>
            <a:r>
              <a:rPr lang="en-US" sz="1600" b="1" dirty="0">
                <a:latin typeface="Times New Roman"/>
                <a:ea typeface="Times New Roman"/>
              </a:rPr>
              <a:t> </a:t>
            </a:r>
            <a:r>
              <a:rPr lang="en-US" sz="1600" b="1" dirty="0" err="1">
                <a:latin typeface="Times New Roman"/>
                <a:ea typeface="Times New Roman"/>
              </a:rPr>
              <a:t>fragmentului</a:t>
            </a:r>
            <a:r>
              <a:rPr lang="en-US" sz="1600" b="1" dirty="0">
                <a:latin typeface="Times New Roman"/>
                <a:ea typeface="Times New Roman"/>
              </a:rPr>
              <a:t> din </a:t>
            </a:r>
            <a:r>
              <a:rPr lang="en-US" sz="1600" b="1" i="1" dirty="0" err="1">
                <a:latin typeface="Times New Roman"/>
                <a:ea typeface="Times New Roman"/>
              </a:rPr>
              <a:t>Amintiri</a:t>
            </a:r>
            <a:r>
              <a:rPr lang="en-US" sz="1600" b="1" i="1" dirty="0">
                <a:latin typeface="Times New Roman"/>
                <a:ea typeface="Times New Roman"/>
              </a:rPr>
              <a:t> din </a:t>
            </a:r>
            <a:r>
              <a:rPr lang="en-US" sz="1600" b="1" i="1" dirty="0" err="1">
                <a:latin typeface="Times New Roman"/>
                <a:ea typeface="Times New Roman"/>
              </a:rPr>
              <a:t>copilărie</a:t>
            </a:r>
            <a:r>
              <a:rPr lang="en-US" sz="1600" b="1" dirty="0">
                <a:latin typeface="Times New Roman"/>
                <a:ea typeface="Times New Roman"/>
              </a:rPr>
              <a:t> de Ion </a:t>
            </a:r>
            <a:r>
              <a:rPr lang="en-US" sz="1600" b="1" dirty="0" err="1">
                <a:latin typeface="Times New Roman"/>
                <a:ea typeface="Times New Roman"/>
              </a:rPr>
              <a:t>Creangă</a:t>
            </a:r>
            <a:r>
              <a:rPr lang="en-US" sz="1600" b="1" dirty="0">
                <a:latin typeface="Times New Roman"/>
                <a:ea typeface="Times New Roman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Times New Roman"/>
                <a:ea typeface="Times New Roman"/>
              </a:rPr>
              <a:t>………………………………………………………...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Times New Roman"/>
                <a:ea typeface="Times New Roman"/>
              </a:rPr>
              <a:t>………………………………………………………... </a:t>
            </a:r>
            <a:r>
              <a:rPr lang="en-US" sz="1600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/>
                <a:ea typeface="Times New Roman"/>
              </a:rPr>
              <a:t> 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498975" cy="5562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47500" lnSpcReduction="20000"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Times New Roman"/>
                <a:ea typeface="Times New Roman"/>
              </a:rPr>
              <a:t>Florin </a:t>
            </a:r>
            <a:r>
              <a:rPr lang="en-US" sz="4000" b="1" dirty="0" err="1">
                <a:latin typeface="Times New Roman"/>
                <a:ea typeface="Times New Roman"/>
              </a:rPr>
              <a:t>scrie</a:t>
            </a:r>
            <a:r>
              <a:rPr lang="en-US" sz="4000" b="1" dirty="0">
                <a:latin typeface="Times New Roman"/>
                <a:ea typeface="Times New Roman"/>
              </a:rPr>
              <a:t> un roman</a:t>
            </a:r>
            <a:endParaRPr lang="en-US" sz="40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4000" b="1" dirty="0" smtClean="0">
                <a:latin typeface="Times New Roman"/>
                <a:ea typeface="Times New Roman"/>
              </a:rPr>
              <a:t>                             de </a:t>
            </a:r>
            <a:r>
              <a:rPr lang="en-US" sz="4000" b="1" dirty="0" err="1">
                <a:latin typeface="Times New Roman"/>
                <a:ea typeface="Times New Roman"/>
              </a:rPr>
              <a:t>Mircea</a:t>
            </a:r>
            <a:r>
              <a:rPr lang="en-US" sz="4000" b="1" dirty="0"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latin typeface="Times New Roman"/>
                <a:ea typeface="Times New Roman"/>
              </a:rPr>
              <a:t>Cărtărescu</a:t>
            </a:r>
            <a:endParaRPr lang="en-US" sz="4000" dirty="0" smtClean="0">
              <a:latin typeface="Times New Roman"/>
              <a:ea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 smtClean="0">
                <a:latin typeface="Times New Roman"/>
                <a:ea typeface="Times New Roman"/>
              </a:rPr>
              <a:t>1.Citeşte </a:t>
            </a:r>
            <a:r>
              <a:rPr lang="en-US" sz="3400" b="1" dirty="0" err="1">
                <a:latin typeface="Times New Roman"/>
                <a:ea typeface="Times New Roman"/>
              </a:rPr>
              <a:t>textul</a:t>
            </a:r>
            <a:r>
              <a:rPr lang="en-US" sz="3400" b="1" dirty="0">
                <a:latin typeface="Times New Roman"/>
                <a:ea typeface="Times New Roman"/>
              </a:rPr>
              <a:t> de </a:t>
            </a:r>
            <a:r>
              <a:rPr lang="en-US" sz="3400" b="1" dirty="0" err="1">
                <a:latin typeface="Times New Roman"/>
                <a:ea typeface="Times New Roman"/>
              </a:rPr>
              <a:t>mai</a:t>
            </a:r>
            <a:r>
              <a:rPr lang="en-US" sz="3400" b="1" dirty="0">
                <a:latin typeface="Times New Roman"/>
                <a:ea typeface="Times New Roman"/>
              </a:rPr>
              <a:t> </a:t>
            </a:r>
            <a:r>
              <a:rPr lang="en-US" sz="3400" b="1" dirty="0" err="1">
                <a:latin typeface="Times New Roman"/>
                <a:ea typeface="Times New Roman"/>
              </a:rPr>
              <a:t>jos</a:t>
            </a:r>
            <a:r>
              <a:rPr lang="en-US" sz="3400" b="1" dirty="0">
                <a:latin typeface="Times New Roman"/>
                <a:ea typeface="Times New Roman"/>
              </a:rPr>
              <a:t> </a:t>
            </a:r>
            <a:r>
              <a:rPr lang="en-US" sz="3400" b="1" dirty="0" err="1">
                <a:latin typeface="Times New Roman"/>
                <a:ea typeface="Times New Roman"/>
              </a:rPr>
              <a:t>şi</a:t>
            </a:r>
            <a:r>
              <a:rPr lang="en-US" sz="3400" b="1" dirty="0">
                <a:latin typeface="Times New Roman"/>
                <a:ea typeface="Times New Roman"/>
              </a:rPr>
              <a:t> </a:t>
            </a:r>
            <a:r>
              <a:rPr lang="en-US" sz="3400" b="1" dirty="0" err="1">
                <a:latin typeface="Times New Roman"/>
                <a:ea typeface="Times New Roman"/>
              </a:rPr>
              <a:t>identifică</a:t>
            </a:r>
            <a:r>
              <a:rPr lang="en-US" sz="3400" b="1" dirty="0">
                <a:latin typeface="Times New Roman"/>
                <a:ea typeface="Times New Roman"/>
              </a:rPr>
              <a:t> </a:t>
            </a:r>
            <a:r>
              <a:rPr lang="en-US" sz="3400" b="1" dirty="0" err="1">
                <a:latin typeface="Times New Roman"/>
                <a:ea typeface="Times New Roman"/>
              </a:rPr>
              <a:t>tema</a:t>
            </a:r>
            <a:r>
              <a:rPr lang="en-US" sz="3400" b="1" dirty="0">
                <a:latin typeface="Times New Roman"/>
                <a:ea typeface="Times New Roman"/>
              </a:rPr>
              <a:t> </a:t>
            </a:r>
            <a:r>
              <a:rPr lang="en-US" sz="3400" b="1" dirty="0" err="1">
                <a:latin typeface="Times New Roman"/>
                <a:ea typeface="Times New Roman"/>
              </a:rPr>
              <a:t>acestuia</a:t>
            </a:r>
            <a:r>
              <a:rPr lang="en-US" sz="3400" b="1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Times New Roman"/>
                <a:ea typeface="Times New Roman"/>
              </a:rPr>
              <a:t>     ,,Se </a:t>
            </a:r>
            <a:r>
              <a:rPr lang="en-US" sz="3400" dirty="0" err="1">
                <a:latin typeface="Times New Roman"/>
                <a:ea typeface="Times New Roman"/>
              </a:rPr>
              <a:t>aşeză</a:t>
            </a:r>
            <a:r>
              <a:rPr lang="en-US" sz="3400" dirty="0">
                <a:latin typeface="Times New Roman"/>
                <a:ea typeface="Times New Roman"/>
              </a:rPr>
              <a:t> la computer </a:t>
            </a:r>
            <a:r>
              <a:rPr lang="en-US" sz="3400" dirty="0" err="1">
                <a:latin typeface="Times New Roman"/>
                <a:ea typeface="Times New Roman"/>
              </a:rPr>
              <a:t>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începu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să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joace</a:t>
            </a:r>
            <a:r>
              <a:rPr lang="en-US" sz="3400" dirty="0">
                <a:latin typeface="Times New Roman"/>
                <a:ea typeface="Times New Roman"/>
              </a:rPr>
              <a:t>,,Duke”.</a:t>
            </a:r>
          </a:p>
          <a:p>
            <a:pPr marL="0" marR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Times New Roman"/>
                <a:ea typeface="Times New Roman"/>
              </a:rPr>
              <a:t>Era </a:t>
            </a:r>
            <a:r>
              <a:rPr lang="en-US" sz="3400" dirty="0" err="1">
                <a:latin typeface="Times New Roman"/>
                <a:ea typeface="Times New Roman"/>
              </a:rPr>
              <a:t>cel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mai</a:t>
            </a:r>
            <a:r>
              <a:rPr lang="en-US" sz="3400" dirty="0">
                <a:latin typeface="Times New Roman"/>
                <a:ea typeface="Times New Roman"/>
              </a:rPr>
              <a:t> bun </a:t>
            </a:r>
            <a:r>
              <a:rPr lang="en-US" sz="3400" dirty="0" err="1">
                <a:latin typeface="Times New Roman"/>
                <a:ea typeface="Times New Roman"/>
              </a:rPr>
              <a:t>joc.Aveai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în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faţă</a:t>
            </a:r>
            <a:r>
              <a:rPr lang="en-US" sz="3400" dirty="0">
                <a:latin typeface="Times New Roman"/>
                <a:ea typeface="Times New Roman"/>
              </a:rPr>
              <a:t> o </a:t>
            </a:r>
            <a:r>
              <a:rPr lang="en-US" sz="3400" dirty="0" err="1">
                <a:latin typeface="Times New Roman"/>
                <a:ea typeface="Times New Roman"/>
              </a:rPr>
              <a:t>armă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puteai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să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mergi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înainte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înapoi</a:t>
            </a:r>
            <a:r>
              <a:rPr lang="en-US" sz="3400" dirty="0">
                <a:latin typeface="Times New Roman"/>
                <a:ea typeface="Times New Roman"/>
              </a:rPr>
              <a:t>, la </a:t>
            </a:r>
            <a:r>
              <a:rPr lang="en-US" sz="3400" dirty="0" err="1">
                <a:latin typeface="Times New Roman"/>
                <a:ea typeface="Times New Roman"/>
              </a:rPr>
              <a:t>dreapta</a:t>
            </a:r>
            <a:r>
              <a:rPr lang="en-US" sz="3400" dirty="0">
                <a:latin typeface="Times New Roman"/>
                <a:ea typeface="Times New Roman"/>
              </a:rPr>
              <a:t>, la </a:t>
            </a:r>
            <a:r>
              <a:rPr lang="en-US" sz="3400" dirty="0" err="1">
                <a:latin typeface="Times New Roman"/>
                <a:ea typeface="Times New Roman"/>
              </a:rPr>
              <a:t>stânga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doar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apăsând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pe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săgeţele.Trăgeai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în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rafale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omorai</a:t>
            </a:r>
            <a:r>
              <a:rPr lang="en-US" sz="3400" dirty="0">
                <a:latin typeface="Times New Roman"/>
                <a:ea typeface="Times New Roman"/>
              </a:rPr>
              <a:t> la </a:t>
            </a:r>
            <a:r>
              <a:rPr lang="en-US" sz="3400" dirty="0" err="1">
                <a:latin typeface="Times New Roman"/>
                <a:ea typeface="Times New Roman"/>
              </a:rPr>
              <a:t>monştri</a:t>
            </a:r>
            <a:r>
              <a:rPr lang="en-US" sz="3400" dirty="0">
                <a:latin typeface="Times New Roman"/>
                <a:ea typeface="Times New Roman"/>
              </a:rPr>
              <a:t> cu </a:t>
            </a:r>
            <a:r>
              <a:rPr lang="en-US" sz="3400" dirty="0" err="1">
                <a:latin typeface="Times New Roman"/>
                <a:ea typeface="Times New Roman"/>
              </a:rPr>
              <a:t>nemiluita.Găseai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chei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deschideai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uşi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secrete.Ca</a:t>
            </a:r>
            <a:r>
              <a:rPr lang="en-US" sz="3400" dirty="0">
                <a:latin typeface="Times New Roman"/>
                <a:ea typeface="Times New Roman"/>
              </a:rPr>
              <a:t>-n </a:t>
            </a:r>
            <a:r>
              <a:rPr lang="en-US" sz="3400" dirty="0" err="1">
                <a:latin typeface="Times New Roman"/>
                <a:ea typeface="Times New Roman"/>
              </a:rPr>
              <a:t>realitate.Se-ntreba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uneori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dacă</a:t>
            </a:r>
            <a:r>
              <a:rPr lang="en-US" sz="3400" dirty="0">
                <a:latin typeface="Times New Roman"/>
                <a:ea typeface="Times New Roman"/>
              </a:rPr>
              <a:t> Duke, </a:t>
            </a:r>
            <a:r>
              <a:rPr lang="en-US" sz="3400" dirty="0" err="1">
                <a:latin typeface="Times New Roman"/>
                <a:ea typeface="Times New Roman"/>
              </a:rPr>
              <a:t>eroul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sau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monştri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ştiau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că</a:t>
            </a:r>
            <a:r>
              <a:rPr lang="en-US" sz="3400" dirty="0">
                <a:latin typeface="Times New Roman"/>
                <a:ea typeface="Times New Roman"/>
              </a:rPr>
              <a:t> nu </a:t>
            </a:r>
            <a:r>
              <a:rPr lang="en-US" sz="3400" dirty="0" err="1">
                <a:latin typeface="Times New Roman"/>
                <a:ea typeface="Times New Roman"/>
              </a:rPr>
              <a:t>sunt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adevăraţi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că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totul</a:t>
            </a:r>
            <a:r>
              <a:rPr lang="en-US" sz="3400" dirty="0">
                <a:latin typeface="Times New Roman"/>
                <a:ea typeface="Times New Roman"/>
              </a:rPr>
              <a:t> e </a:t>
            </a:r>
            <a:r>
              <a:rPr lang="en-US" sz="3400" dirty="0" err="1">
                <a:latin typeface="Times New Roman"/>
                <a:ea typeface="Times New Roman"/>
              </a:rPr>
              <a:t>doar</a:t>
            </a:r>
            <a:r>
              <a:rPr lang="en-US" sz="3400" dirty="0">
                <a:latin typeface="Times New Roman"/>
                <a:ea typeface="Times New Roman"/>
              </a:rPr>
              <a:t> un </a:t>
            </a:r>
            <a:r>
              <a:rPr lang="en-US" sz="3400" dirty="0" err="1">
                <a:latin typeface="Times New Roman"/>
                <a:ea typeface="Times New Roman"/>
              </a:rPr>
              <a:t>joc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în</a:t>
            </a:r>
            <a:r>
              <a:rPr lang="en-US" sz="3400" dirty="0">
                <a:latin typeface="Times New Roman"/>
                <a:ea typeface="Times New Roman"/>
              </a:rPr>
              <a:t> care </a:t>
            </a:r>
            <a:r>
              <a:rPr lang="en-US" sz="3400" dirty="0" err="1">
                <a:latin typeface="Times New Roman"/>
                <a:ea typeface="Times New Roman"/>
              </a:rPr>
              <a:t>ei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trebuie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să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facă</a:t>
            </a:r>
            <a:r>
              <a:rPr lang="en-US" sz="3400" dirty="0">
                <a:latin typeface="Times New Roman"/>
                <a:ea typeface="Times New Roman"/>
              </a:rPr>
              <a:t> tot </a:t>
            </a:r>
            <a:r>
              <a:rPr lang="en-US" sz="3400" dirty="0" err="1">
                <a:latin typeface="Times New Roman"/>
                <a:ea typeface="Times New Roman"/>
              </a:rPr>
              <a:t>ce</a:t>
            </a:r>
            <a:r>
              <a:rPr lang="en-US" sz="3400" dirty="0">
                <a:latin typeface="Times New Roman"/>
                <a:ea typeface="Times New Roman"/>
              </a:rPr>
              <a:t> le </a:t>
            </a:r>
            <a:r>
              <a:rPr lang="en-US" sz="3400" dirty="0" err="1">
                <a:latin typeface="Times New Roman"/>
                <a:ea typeface="Times New Roman"/>
              </a:rPr>
              <a:t>comandă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copilul</a:t>
            </a:r>
            <a:r>
              <a:rPr lang="en-US" sz="3400" dirty="0">
                <a:latin typeface="Times New Roman"/>
                <a:ea typeface="Times New Roman"/>
              </a:rPr>
              <a:t> care se </a:t>
            </a:r>
            <a:r>
              <a:rPr lang="en-US" sz="3400" dirty="0" err="1">
                <a:latin typeface="Times New Roman"/>
                <a:ea typeface="Times New Roman"/>
              </a:rPr>
              <a:t>joacă.Nu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sigur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că</a:t>
            </a:r>
            <a:r>
              <a:rPr lang="en-US" sz="3400" dirty="0">
                <a:latin typeface="Times New Roman"/>
                <a:ea typeface="Times New Roman"/>
              </a:rPr>
              <a:t> nu </a:t>
            </a:r>
            <a:r>
              <a:rPr lang="en-US" sz="3400" dirty="0" err="1">
                <a:latin typeface="Times New Roman"/>
                <a:ea typeface="Times New Roman"/>
              </a:rPr>
              <a:t>ştiau</a:t>
            </a:r>
            <a:r>
              <a:rPr lang="en-US" sz="3400" dirty="0">
                <a:latin typeface="Times New Roman"/>
                <a:ea typeface="Times New Roman"/>
              </a:rPr>
              <a:t>.</a:t>
            </a:r>
          </a:p>
          <a:p>
            <a:pPr marL="0" marR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>
                <a:latin typeface="Times New Roman"/>
                <a:ea typeface="Times New Roman"/>
              </a:rPr>
              <a:t>     </a:t>
            </a:r>
            <a:r>
              <a:rPr lang="en-US" sz="3400" dirty="0" err="1">
                <a:latin typeface="Times New Roman"/>
                <a:ea typeface="Times New Roman"/>
              </a:rPr>
              <a:t>Când</a:t>
            </a:r>
            <a:r>
              <a:rPr lang="en-US" sz="3400" dirty="0">
                <a:latin typeface="Times New Roman"/>
                <a:ea typeface="Times New Roman"/>
              </a:rPr>
              <a:t> se </a:t>
            </a:r>
            <a:r>
              <a:rPr lang="en-US" sz="3400" dirty="0" err="1">
                <a:latin typeface="Times New Roman"/>
                <a:ea typeface="Times New Roman"/>
              </a:rPr>
              <a:t>plictisi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puse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rolele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şi</a:t>
            </a:r>
            <a:r>
              <a:rPr lang="en-US" sz="3400" dirty="0">
                <a:latin typeface="Times New Roman"/>
                <a:ea typeface="Times New Roman"/>
              </a:rPr>
              <a:t>, cu </a:t>
            </a:r>
            <a:r>
              <a:rPr lang="en-US" sz="3400" dirty="0" err="1">
                <a:latin typeface="Times New Roman"/>
                <a:ea typeface="Times New Roman"/>
              </a:rPr>
              <a:t>caietul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cel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gros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în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buzunar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ieşi</a:t>
            </a:r>
            <a:r>
              <a:rPr lang="en-US" sz="3400" dirty="0">
                <a:latin typeface="Times New Roman"/>
                <a:ea typeface="Times New Roman"/>
              </a:rPr>
              <a:t> la </a:t>
            </a:r>
            <a:r>
              <a:rPr lang="en-US" sz="3400" dirty="0" err="1">
                <a:latin typeface="Times New Roman"/>
                <a:ea typeface="Times New Roman"/>
              </a:rPr>
              <a:t>colţul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străzii.Nu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mai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apăruse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deocamdată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nimeni</a:t>
            </a:r>
            <a:r>
              <a:rPr lang="en-US" sz="3400" dirty="0">
                <a:latin typeface="Times New Roman"/>
                <a:ea typeface="Times New Roman"/>
              </a:rPr>
              <a:t> din </a:t>
            </a:r>
            <a:r>
              <a:rPr lang="en-US" sz="3400" dirty="0" err="1">
                <a:latin typeface="Times New Roman"/>
                <a:ea typeface="Times New Roman"/>
              </a:rPr>
              <a:t>gaşcă.Pe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trotuarul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celălat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trecu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încrezuta</a:t>
            </a:r>
            <a:r>
              <a:rPr lang="en-US" sz="3400" dirty="0">
                <a:latin typeface="Times New Roman"/>
                <a:ea typeface="Times New Roman"/>
              </a:rPr>
              <a:t> de </a:t>
            </a:r>
            <a:r>
              <a:rPr lang="en-US" sz="3400" dirty="0" err="1">
                <a:latin typeface="Times New Roman"/>
                <a:ea typeface="Times New Roman"/>
              </a:rPr>
              <a:t>Ana,cu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celelalte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capre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Florina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Elena.Băiatul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îşi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luă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vânt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încercă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fluturele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dirty="0" err="1">
                <a:latin typeface="Times New Roman"/>
                <a:ea typeface="Times New Roman"/>
              </a:rPr>
              <a:t>dar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fetele</a:t>
            </a:r>
            <a:r>
              <a:rPr lang="en-US" sz="3400" dirty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nici</a:t>
            </a:r>
            <a:r>
              <a:rPr lang="en-US" sz="3400" dirty="0">
                <a:latin typeface="Times New Roman"/>
                <a:ea typeface="Times New Roman"/>
              </a:rPr>
              <a:t> nu se </a:t>
            </a:r>
            <a:r>
              <a:rPr lang="en-US" sz="3400" dirty="0" err="1">
                <a:latin typeface="Times New Roman"/>
                <a:ea typeface="Times New Roman"/>
              </a:rPr>
              <a:t>uitară</a:t>
            </a:r>
            <a:r>
              <a:rPr lang="en-US" sz="3400" dirty="0">
                <a:latin typeface="Times New Roman"/>
                <a:ea typeface="Times New Roman"/>
              </a:rPr>
              <a:t> la el.”</a:t>
            </a:r>
          </a:p>
          <a:p>
            <a:pPr marL="0" indent="0" algn="r">
              <a:buNone/>
            </a:pPr>
            <a:r>
              <a:rPr lang="en-US" sz="3400" dirty="0">
                <a:latin typeface="Times New Roman"/>
                <a:ea typeface="Times New Roman"/>
              </a:rPr>
              <a:t>(</a:t>
            </a:r>
            <a:r>
              <a:rPr lang="en-US" sz="3400" dirty="0" err="1" smtClean="0">
                <a:latin typeface="Times New Roman"/>
                <a:ea typeface="Times New Roman"/>
              </a:rPr>
              <a:t>Mircea</a:t>
            </a:r>
            <a:r>
              <a:rPr lang="en-US" sz="3400" dirty="0" smtClean="0">
                <a:latin typeface="Times New Roman"/>
                <a:ea typeface="Times New Roman"/>
              </a:rPr>
              <a:t> </a:t>
            </a:r>
            <a:r>
              <a:rPr lang="en-US" sz="3400" dirty="0" err="1">
                <a:latin typeface="Times New Roman"/>
                <a:ea typeface="Times New Roman"/>
              </a:rPr>
              <a:t>Cărtărescu</a:t>
            </a:r>
            <a:r>
              <a:rPr lang="en-US" sz="3400" dirty="0">
                <a:latin typeface="Times New Roman"/>
                <a:ea typeface="Times New Roman"/>
              </a:rPr>
              <a:t>, </a:t>
            </a:r>
            <a:r>
              <a:rPr lang="en-US" sz="3400" i="1" dirty="0">
                <a:latin typeface="Times New Roman"/>
                <a:ea typeface="Times New Roman"/>
              </a:rPr>
              <a:t>Florin </a:t>
            </a:r>
            <a:r>
              <a:rPr lang="en-US" sz="3400" i="1" dirty="0" err="1">
                <a:latin typeface="Times New Roman"/>
                <a:ea typeface="Times New Roman"/>
              </a:rPr>
              <a:t>scrie</a:t>
            </a:r>
            <a:r>
              <a:rPr lang="en-US" sz="3400" i="1" dirty="0">
                <a:latin typeface="Times New Roman"/>
                <a:ea typeface="Times New Roman"/>
              </a:rPr>
              <a:t> un roman</a:t>
            </a:r>
            <a:r>
              <a:rPr lang="en-US" sz="3400" dirty="0" smtClean="0">
                <a:latin typeface="Times New Roman"/>
                <a:ea typeface="Times New Roman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89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Fişă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de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lucru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-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Tema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jocului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Activitate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independent</a:t>
            </a:r>
            <a:r>
              <a:rPr lang="ro-RO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ă</a:t>
            </a: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1371600"/>
            <a:ext cx="4648200" cy="5486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18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Amintiri</a:t>
            </a:r>
            <a:r>
              <a:rPr lang="en-US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din </a:t>
            </a:r>
            <a:r>
              <a:rPr lang="en-US" sz="1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copilărie</a:t>
            </a:r>
            <a:endParaRPr lang="en-US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buNone/>
            </a:pPr>
            <a:r>
              <a:rPr lang="en-US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      de Ion </a:t>
            </a:r>
            <a:r>
              <a:rPr lang="en-US" sz="18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Creangă</a:t>
            </a:r>
            <a:endParaRPr lang="en-US" sz="1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buNone/>
            </a:pPr>
            <a:endParaRPr lang="en-US" sz="1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2.Cine </a:t>
            </a:r>
            <a:r>
              <a:rPr lang="en-US" sz="1800" b="1" dirty="0" err="1">
                <a:latin typeface="Times New Roman"/>
                <a:ea typeface="Times New Roman"/>
              </a:rPr>
              <a:t>este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autorul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operei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i="1" dirty="0" err="1">
                <a:latin typeface="Times New Roman"/>
                <a:ea typeface="Times New Roman"/>
              </a:rPr>
              <a:t>Amintiri</a:t>
            </a:r>
            <a:r>
              <a:rPr lang="en-US" sz="1800" b="1" i="1" dirty="0">
                <a:latin typeface="Times New Roman"/>
                <a:ea typeface="Times New Roman"/>
              </a:rPr>
              <a:t> din </a:t>
            </a:r>
            <a:r>
              <a:rPr lang="en-US" sz="1800" b="1" i="1" dirty="0" err="1">
                <a:latin typeface="Times New Roman"/>
                <a:ea typeface="Times New Roman"/>
              </a:rPr>
              <a:t>copilărie</a:t>
            </a:r>
            <a:r>
              <a:rPr lang="en-US" sz="1800" b="1" dirty="0">
                <a:latin typeface="Times New Roman"/>
                <a:ea typeface="Times New Roman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</a:t>
            </a:r>
            <a:r>
              <a:rPr lang="ro-RO" sz="1800" dirty="0" smtClean="0">
                <a:latin typeface="Times New Roman"/>
                <a:ea typeface="Times New Roman"/>
              </a:rPr>
              <a:t>......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 smtClean="0">
                <a:latin typeface="Times New Roman"/>
                <a:ea typeface="Times New Roman"/>
              </a:rPr>
              <a:t>..............................................................................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3.Ce </a:t>
            </a:r>
            <a:r>
              <a:rPr lang="en-US" sz="1800" b="1" dirty="0" err="1">
                <a:latin typeface="Times New Roman"/>
                <a:ea typeface="Times New Roman"/>
              </a:rPr>
              <a:t>informaţii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deţineţi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despre</a:t>
            </a:r>
            <a:r>
              <a:rPr lang="en-US" sz="1800" b="1" dirty="0">
                <a:latin typeface="Times New Roman"/>
                <a:ea typeface="Times New Roman"/>
              </a:rPr>
              <a:t> Ion </a:t>
            </a:r>
            <a:r>
              <a:rPr lang="en-US" sz="1800" b="1" dirty="0" err="1">
                <a:latin typeface="Times New Roman"/>
                <a:ea typeface="Times New Roman"/>
              </a:rPr>
              <a:t>Creangă</a:t>
            </a:r>
            <a:r>
              <a:rPr lang="en-US" sz="1800" b="1" dirty="0">
                <a:latin typeface="Times New Roman"/>
                <a:ea typeface="Times New Roman"/>
              </a:rPr>
              <a:t>? </a:t>
            </a:r>
            <a:r>
              <a:rPr lang="en-US" sz="1800" b="1" dirty="0" err="1">
                <a:latin typeface="Times New Roman"/>
                <a:ea typeface="Times New Roman"/>
              </a:rPr>
              <a:t>Când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smtClean="0">
                <a:latin typeface="Times New Roman"/>
                <a:ea typeface="Times New Roman"/>
              </a:rPr>
              <a:t>s-a </a:t>
            </a:r>
            <a:r>
              <a:rPr lang="en-US" sz="1800" b="1" dirty="0" err="1">
                <a:latin typeface="Times New Roman"/>
                <a:ea typeface="Times New Roman"/>
              </a:rPr>
              <a:t>născut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marele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povestitor</a:t>
            </a:r>
            <a:r>
              <a:rPr lang="en-US" sz="1800" b="1" dirty="0">
                <a:latin typeface="Times New Roman"/>
                <a:ea typeface="Times New Roman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</a:t>
            </a:r>
            <a:r>
              <a:rPr lang="ro-RO" sz="1800" dirty="0" smtClean="0">
                <a:latin typeface="Times New Roman"/>
                <a:ea typeface="Times New Roman"/>
              </a:rPr>
              <a:t>..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 smtClean="0">
                <a:latin typeface="Times New Roman"/>
                <a:ea typeface="Times New Roman"/>
              </a:rPr>
              <a:t>..............................................................................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4.Unde </a:t>
            </a:r>
            <a:r>
              <a:rPr lang="en-US" sz="1800" b="1" dirty="0">
                <a:latin typeface="Times New Roman"/>
                <a:ea typeface="Times New Roman"/>
              </a:rPr>
              <a:t>se </a:t>
            </a:r>
            <a:r>
              <a:rPr lang="en-US" sz="1800" b="1" dirty="0" err="1">
                <a:latin typeface="Times New Roman"/>
                <a:ea typeface="Times New Roman"/>
              </a:rPr>
              <a:t>desfăşoară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întâmplările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în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i="1" dirty="0" err="1">
                <a:latin typeface="Times New Roman"/>
                <a:ea typeface="Times New Roman"/>
              </a:rPr>
              <a:t>Amintiri</a:t>
            </a:r>
            <a:r>
              <a:rPr lang="en-US" sz="1800" b="1" i="1" dirty="0">
                <a:latin typeface="Times New Roman"/>
                <a:ea typeface="Times New Roman"/>
              </a:rPr>
              <a:t> din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i="1" dirty="0" err="1">
                <a:latin typeface="Times New Roman"/>
                <a:ea typeface="Times New Roman"/>
              </a:rPr>
              <a:t>copilărie</a:t>
            </a:r>
            <a:r>
              <a:rPr lang="en-US" sz="1800" b="1" dirty="0">
                <a:latin typeface="Times New Roman"/>
                <a:ea typeface="Times New Roman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…………………………………………………………………………………………………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5.Identificaţi </a:t>
            </a:r>
            <a:r>
              <a:rPr lang="en-US" sz="1800" b="1" dirty="0" err="1" smtClean="0">
                <a:latin typeface="Times New Roman"/>
                <a:ea typeface="Times New Roman"/>
              </a:rPr>
              <a:t>în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fragmentul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i="1" dirty="0" err="1" smtClean="0">
                <a:latin typeface="Times New Roman"/>
                <a:ea typeface="Times New Roman"/>
              </a:rPr>
              <a:t>Amintiri</a:t>
            </a:r>
            <a:r>
              <a:rPr lang="en-US" sz="1800" b="1" i="1" dirty="0" smtClean="0">
                <a:latin typeface="Times New Roman"/>
                <a:ea typeface="Times New Roman"/>
              </a:rPr>
              <a:t> din </a:t>
            </a:r>
            <a:r>
              <a:rPr lang="en-US" sz="1800" b="1" i="1" dirty="0" err="1" smtClean="0">
                <a:latin typeface="Times New Roman"/>
                <a:ea typeface="Times New Roman"/>
              </a:rPr>
              <a:t>copilărie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jocurile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copilăriei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lui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Nică</a:t>
            </a:r>
            <a:r>
              <a:rPr lang="en-US" sz="1800" b="1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……………………………………………………………………………………………………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498975" cy="5562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19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Florin </a:t>
            </a:r>
            <a:r>
              <a:rPr lang="en-US" sz="19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scrie</a:t>
            </a:r>
            <a:r>
              <a:rPr lang="en-US" sz="1900" b="1" dirty="0">
                <a:solidFill>
                  <a:prstClr val="black"/>
                </a:solidFill>
                <a:latin typeface="Times New Roman"/>
                <a:ea typeface="Times New Roman"/>
              </a:rPr>
              <a:t> un roman</a:t>
            </a:r>
            <a:endParaRPr lang="en-US" sz="19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buNone/>
            </a:pPr>
            <a:r>
              <a:rPr lang="en-US" sz="1900" b="1" dirty="0">
                <a:solidFill>
                  <a:prstClr val="black"/>
                </a:solidFill>
                <a:latin typeface="Times New Roman"/>
                <a:ea typeface="Times New Roman"/>
              </a:rPr>
              <a:t>                             de </a:t>
            </a:r>
            <a:r>
              <a:rPr lang="en-US" sz="19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Mircea</a:t>
            </a:r>
            <a:r>
              <a:rPr lang="en-US" sz="19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Cărtărescu</a:t>
            </a:r>
            <a:endParaRPr lang="en-US" sz="19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2.Cine </a:t>
            </a:r>
            <a:r>
              <a:rPr lang="en-US" sz="1800" b="1" dirty="0" err="1">
                <a:latin typeface="Times New Roman"/>
                <a:ea typeface="Times New Roman"/>
              </a:rPr>
              <a:t>este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autorul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operei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i="1" dirty="0">
                <a:latin typeface="Times New Roman"/>
                <a:ea typeface="Times New Roman"/>
              </a:rPr>
              <a:t>Florin </a:t>
            </a:r>
            <a:r>
              <a:rPr lang="en-US" sz="1800" b="1" i="1" dirty="0" err="1">
                <a:latin typeface="Times New Roman"/>
                <a:ea typeface="Times New Roman"/>
              </a:rPr>
              <a:t>scrie</a:t>
            </a:r>
            <a:r>
              <a:rPr lang="en-US" sz="1800" b="1" i="1" dirty="0">
                <a:latin typeface="Times New Roman"/>
                <a:ea typeface="Times New Roman"/>
              </a:rPr>
              <a:t> un roman</a:t>
            </a:r>
            <a:r>
              <a:rPr lang="en-US" sz="1800" b="1" dirty="0">
                <a:latin typeface="Times New Roman"/>
                <a:ea typeface="Times New Roman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………………………………………………………………………………………………..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3.Ce </a:t>
            </a:r>
            <a:r>
              <a:rPr lang="en-US" sz="1800" b="1" dirty="0" err="1" smtClean="0">
                <a:latin typeface="Times New Roman"/>
                <a:ea typeface="Times New Roman"/>
              </a:rPr>
              <a:t>informaţii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deţineţi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despre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Mircea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Cărtărescu</a:t>
            </a:r>
            <a:r>
              <a:rPr lang="en-US" sz="1800" b="1" dirty="0" smtClean="0">
                <a:latin typeface="Times New Roman"/>
                <a:ea typeface="Times New Roman"/>
              </a:rPr>
              <a:t>? </a:t>
            </a:r>
            <a:r>
              <a:rPr lang="en-US" sz="1800" b="1" dirty="0" err="1" smtClean="0">
                <a:latin typeface="Times New Roman"/>
                <a:ea typeface="Times New Roman"/>
              </a:rPr>
              <a:t>Când</a:t>
            </a:r>
            <a:r>
              <a:rPr lang="en-US" sz="1800" b="1" dirty="0" smtClean="0">
                <a:latin typeface="Times New Roman"/>
                <a:ea typeface="Times New Roman"/>
              </a:rPr>
              <a:t> s-a </a:t>
            </a:r>
            <a:r>
              <a:rPr lang="en-US" sz="1800" b="1" dirty="0" err="1" smtClean="0">
                <a:latin typeface="Times New Roman"/>
                <a:ea typeface="Times New Roman"/>
              </a:rPr>
              <a:t>născut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scriitorul</a:t>
            </a:r>
            <a:r>
              <a:rPr lang="en-US" sz="1800" b="1" dirty="0" smtClean="0">
                <a:latin typeface="Times New Roman"/>
                <a:ea typeface="Times New Roman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……………………………………………………………………………………………….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4.Unde </a:t>
            </a:r>
            <a:r>
              <a:rPr lang="en-US" sz="1800" b="1" dirty="0">
                <a:latin typeface="Times New Roman"/>
                <a:ea typeface="Times New Roman"/>
              </a:rPr>
              <a:t>se </a:t>
            </a:r>
            <a:r>
              <a:rPr lang="en-US" sz="1800" b="1" dirty="0" err="1">
                <a:latin typeface="Times New Roman"/>
                <a:ea typeface="Times New Roman"/>
              </a:rPr>
              <a:t>desfăşoară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întâmplările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prezentate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în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acest</a:t>
            </a:r>
            <a:r>
              <a:rPr lang="en-US" sz="1800" b="1" dirty="0">
                <a:latin typeface="Times New Roman"/>
                <a:ea typeface="Times New Roman"/>
              </a:rPr>
              <a:t> fragment?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………………………………………………………………………………………………...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Times New Roman"/>
                <a:ea typeface="Times New Roman"/>
              </a:rPr>
              <a:t>5.Identificaţi </a:t>
            </a:r>
            <a:r>
              <a:rPr lang="en-US" sz="1800" b="1" dirty="0" err="1" smtClean="0">
                <a:latin typeface="Times New Roman"/>
                <a:ea typeface="Times New Roman"/>
              </a:rPr>
              <a:t>în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fragmentul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citat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jocurile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copilăriei</a:t>
            </a:r>
            <a:r>
              <a:rPr lang="en-US" sz="1800" b="1" dirty="0" smtClean="0">
                <a:latin typeface="Times New Roman"/>
                <a:ea typeface="Times New Roman"/>
              </a:rPr>
              <a:t> </a:t>
            </a:r>
            <a:r>
              <a:rPr lang="en-US" sz="1800" b="1" dirty="0" err="1" smtClean="0">
                <a:latin typeface="Times New Roman"/>
                <a:ea typeface="Times New Roman"/>
              </a:rPr>
              <a:t>lui</a:t>
            </a:r>
            <a:r>
              <a:rPr lang="en-US" sz="1800" b="1" dirty="0" smtClean="0">
                <a:latin typeface="Times New Roman"/>
                <a:ea typeface="Times New Roman"/>
              </a:rPr>
              <a:t> Florin</a:t>
            </a:r>
            <a:r>
              <a:rPr lang="en-US" sz="18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imes New Roman"/>
                <a:ea typeface="Times New Roman"/>
              </a:rPr>
              <a:t>………………………………………………………………………………………………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18733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Fişă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de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lucru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-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Tema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jocului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Activitate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independent</a:t>
            </a:r>
            <a:r>
              <a:rPr lang="ro-RO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ă</a:t>
            </a: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 smtClean="0">
                <a:latin typeface="Times New Roman"/>
                <a:ea typeface="Times New Roman"/>
              </a:rPr>
              <a:t>	</a:t>
            </a:r>
            <a:endParaRPr lang="en-US" sz="1800" dirty="0" smtClean="0">
              <a:latin typeface="Times New Roman"/>
              <a:ea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	</a:t>
            </a:r>
            <a:r>
              <a:rPr lang="en-US" sz="2000" b="1" dirty="0" smtClean="0">
                <a:latin typeface="Times New Roman"/>
                <a:ea typeface="Times New Roman"/>
              </a:rPr>
              <a:t>Cu </a:t>
            </a:r>
            <a:r>
              <a:rPr lang="en-US" sz="2000" b="1" dirty="0">
                <a:latin typeface="Times New Roman"/>
                <a:ea typeface="Times New Roman"/>
              </a:rPr>
              <a:t>care </a:t>
            </a:r>
            <a:r>
              <a:rPr lang="en-US" sz="2000" b="1" dirty="0" err="1">
                <a:latin typeface="Times New Roman"/>
                <a:ea typeface="Times New Roman"/>
              </a:rPr>
              <a:t>dintre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personaje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vă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identificaţi</a:t>
            </a:r>
            <a:r>
              <a:rPr lang="en-US" sz="2000" b="1" dirty="0">
                <a:latin typeface="Times New Roman"/>
                <a:ea typeface="Times New Roman"/>
              </a:rPr>
              <a:t>? Cu </a:t>
            </a:r>
            <a:r>
              <a:rPr lang="en-US" sz="2000" b="1" dirty="0" err="1">
                <a:latin typeface="Times New Roman"/>
                <a:ea typeface="Times New Roman"/>
              </a:rPr>
              <a:t>Nică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sau</a:t>
            </a:r>
            <a:r>
              <a:rPr lang="en-US" sz="2000" b="1" dirty="0">
                <a:latin typeface="Times New Roman"/>
                <a:ea typeface="Times New Roman"/>
              </a:rPr>
              <a:t> cu </a:t>
            </a:r>
            <a:r>
              <a:rPr lang="en-US" sz="2000" b="1" dirty="0" err="1">
                <a:latin typeface="Times New Roman"/>
                <a:ea typeface="Times New Roman"/>
              </a:rPr>
              <a:t>Florin?De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ce</a:t>
            </a:r>
            <a:r>
              <a:rPr lang="en-US" sz="2000" b="1" dirty="0" smtClean="0">
                <a:latin typeface="Times New Roman"/>
                <a:ea typeface="Times New Roman"/>
              </a:rPr>
              <a:t>?</a:t>
            </a:r>
            <a:endParaRPr lang="ro-RO" sz="2000" b="1" dirty="0" smtClean="0">
              <a:latin typeface="Times New Roman"/>
              <a:ea typeface="Times New Roman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 smtClean="0">
                <a:latin typeface="Times New Roman"/>
                <a:ea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2000" dirty="0">
              <a:latin typeface="Times New Roman"/>
              <a:ea typeface="Times New Roman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95011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ro-RO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Evaluare</a:t>
            </a:r>
            <a:br>
              <a:rPr lang="ro-RO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100" b="1" dirty="0" err="1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Fişă</a:t>
            </a:r>
            <a:r>
              <a:rPr lang="en-US" sz="31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en-US" sz="31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de </a:t>
            </a:r>
            <a:r>
              <a:rPr lang="en-US" sz="31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ieşire</a:t>
            </a:r>
            <a:r>
              <a:rPr lang="en-US" sz="31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1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31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31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 smtClean="0">
                <a:latin typeface="Times New Roman"/>
                <a:ea typeface="Times New Roman"/>
              </a:rPr>
              <a:t>	</a:t>
            </a:r>
            <a:r>
              <a:rPr lang="en-US" sz="2400" dirty="0" err="1" smtClean="0">
                <a:latin typeface="Times New Roman"/>
                <a:ea typeface="Times New Roman"/>
              </a:rPr>
              <a:t>Răspundeți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>
                <a:latin typeface="Times New Roman"/>
                <a:ea typeface="Times New Roman"/>
              </a:rPr>
              <a:t>la </a:t>
            </a:r>
            <a:r>
              <a:rPr lang="en-US" sz="2400" dirty="0" err="1">
                <a:latin typeface="Times New Roman"/>
                <a:ea typeface="Times New Roman"/>
              </a:rPr>
              <a:t>următoarele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întrebări</a:t>
            </a:r>
            <a:r>
              <a:rPr lang="en-US" sz="2400" dirty="0">
                <a:latin typeface="Times New Roman"/>
                <a:ea typeface="Times New Roman"/>
              </a:rPr>
              <a:t>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 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>
                <a:latin typeface="Times New Roman"/>
                <a:ea typeface="Times New Roman"/>
              </a:rPr>
              <a:t>1.Care parte a activității ți s-a părut mai interesantă?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 smtClean="0">
                <a:latin typeface="Times New Roman"/>
                <a:ea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dirty="0" smtClean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 smtClean="0">
                <a:latin typeface="Times New Roman"/>
                <a:ea typeface="Times New Roman"/>
              </a:rPr>
              <a:t>2</a:t>
            </a:r>
            <a:r>
              <a:rPr lang="ro-RO" sz="2400" dirty="0">
                <a:latin typeface="Times New Roman"/>
                <a:ea typeface="Times New Roman"/>
              </a:rPr>
              <a:t>. Ce nu ai înțeles din lecția de azi?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 smtClean="0">
                <a:latin typeface="Times New Roman"/>
                <a:ea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o-RO" sz="20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 smtClean="0">
                <a:latin typeface="Times New Roman"/>
                <a:ea typeface="Times New Roman"/>
              </a:rPr>
              <a:t>3</a:t>
            </a:r>
            <a:r>
              <a:rPr lang="ro-RO" sz="2400" dirty="0">
                <a:latin typeface="Times New Roman"/>
                <a:ea typeface="Times New Roman"/>
              </a:rPr>
              <a:t>. Despre ce ai dori să discutăm ora viitoare?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29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o-RO" sz="4000" b="1" dirty="0" smtClean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/>
            </a:r>
            <a:br>
              <a:rPr lang="ro-RO" sz="4000" b="1" dirty="0" smtClean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</a:br>
            <a:r>
              <a:rPr lang="ro-RO" sz="4000" b="1" dirty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/>
            </a:r>
            <a:br>
              <a:rPr lang="ro-RO" sz="4000" b="1" dirty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</a:br>
            <a:r>
              <a:rPr lang="en-US" sz="4000" b="1" dirty="0" err="1" smtClean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>Prof.Hin</a:t>
            </a:r>
            <a:r>
              <a:rPr lang="ro-RO" sz="4000" b="1" dirty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>ţ</a:t>
            </a:r>
            <a:r>
              <a:rPr lang="en-US" sz="4000" b="1" dirty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> </a:t>
            </a:r>
            <a:r>
              <a:rPr lang="en-US" sz="4000" b="1" dirty="0" err="1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>Florentina-Gianina</a:t>
            </a:r>
            <a:r>
              <a:rPr lang="en-US" sz="4000" b="1" dirty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  <a:t/>
            </a:r>
            <a:br>
              <a:rPr lang="en-US" sz="4000" b="1" dirty="0">
                <a:solidFill>
                  <a:srgbClr val="4F81BD"/>
                </a:solidFill>
                <a:latin typeface="Arial Black" pitchFamily="34" charset="0"/>
                <a:ea typeface="Times New Roman"/>
                <a:cs typeface="+mn-cs"/>
              </a:rPr>
            </a:br>
            <a:r>
              <a:rPr lang="en-US" b="1" dirty="0">
                <a:solidFill>
                  <a:srgbClr val="4F81BD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n-US" b="1" dirty="0">
                <a:solidFill>
                  <a:srgbClr val="4F81BD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 smtClean="0">
                <a:latin typeface="Times New Roman"/>
                <a:ea typeface="Times New Roman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1800" b="1" dirty="0" smtClean="0">
              <a:solidFill>
                <a:schemeClr val="accent1"/>
              </a:solidFill>
              <a:latin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1800" b="1" dirty="0">
              <a:solidFill>
                <a:schemeClr val="accent1"/>
              </a:solidFill>
              <a:latin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1800" b="1" dirty="0" smtClean="0">
              <a:solidFill>
                <a:schemeClr val="accent1"/>
              </a:solidFill>
              <a:latin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1800" b="1" dirty="0">
              <a:solidFill>
                <a:schemeClr val="accent1"/>
              </a:solidFill>
              <a:latin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1800" b="1" dirty="0" smtClean="0">
              <a:solidFill>
                <a:schemeClr val="accent1"/>
              </a:solidFill>
              <a:latin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-RO" b="1" dirty="0" smtClean="0">
                <a:solidFill>
                  <a:schemeClr val="accent1"/>
                </a:solidFill>
                <a:latin typeface="Arial Black" pitchFamily="34" charset="0"/>
              </a:rPr>
              <a:t>Ş</a:t>
            </a:r>
            <a:r>
              <a:rPr lang="en-US" b="1" dirty="0" err="1" smtClean="0">
                <a:solidFill>
                  <a:schemeClr val="accent1"/>
                </a:solidFill>
                <a:latin typeface="Arial Black" pitchFamily="34" charset="0"/>
              </a:rPr>
              <a:t>coala</a:t>
            </a:r>
            <a:r>
              <a:rPr lang="en-US" b="1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Arial Black" pitchFamily="34" charset="0"/>
              </a:rPr>
              <a:t>Gimnazial</a:t>
            </a:r>
            <a:r>
              <a:rPr lang="ro-RO" b="1" dirty="0" smtClean="0">
                <a:solidFill>
                  <a:schemeClr val="accent1"/>
                </a:solidFill>
                <a:latin typeface="Arial Black" pitchFamily="34" charset="0"/>
              </a:rPr>
              <a:t>ă</a:t>
            </a:r>
            <a:r>
              <a:rPr lang="en-US" b="1" dirty="0" smtClean="0">
                <a:solidFill>
                  <a:schemeClr val="accent1"/>
                </a:solidFill>
                <a:latin typeface="Arial Black" pitchFamily="34" charset="0"/>
              </a:rPr>
              <a:t> Nr.1 </a:t>
            </a:r>
            <a:r>
              <a:rPr lang="en-US" b="1" dirty="0" err="1" smtClean="0">
                <a:solidFill>
                  <a:schemeClr val="accent1"/>
                </a:solidFill>
                <a:latin typeface="Arial Black" pitchFamily="34" charset="0"/>
              </a:rPr>
              <a:t>Tileagd</a:t>
            </a:r>
            <a:r>
              <a:rPr lang="en-US" b="1" dirty="0" smtClean="0">
                <a:solidFill>
                  <a:schemeClr val="accent1"/>
                </a:solidFill>
                <a:latin typeface="Arial Black" pitchFamily="34" charset="0"/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  <a:latin typeface="Arial Black" pitchFamily="34" charset="0"/>
              </a:rPr>
              <a:t>Jud.Bihor</a:t>
            </a:r>
            <a:endParaRPr lang="en-US" b="1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768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err="1">
                <a:latin typeface="Times New Roman"/>
                <a:ea typeface="Times New Roman"/>
              </a:rPr>
              <a:t>Competenţe</a:t>
            </a:r>
            <a:r>
              <a:rPr lang="en-US" sz="2600" b="1" dirty="0"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</a:rPr>
              <a:t>generale,sociale</a:t>
            </a:r>
            <a:r>
              <a:rPr lang="en-US" sz="2600" b="1" dirty="0"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</a:rPr>
              <a:t>şi</a:t>
            </a:r>
            <a:r>
              <a:rPr lang="en-US" sz="2600" b="1" dirty="0">
                <a:latin typeface="Times New Roman"/>
                <a:ea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</a:rPr>
              <a:t>civice</a:t>
            </a:r>
            <a:endParaRPr lang="en-US" sz="2600" b="1" dirty="0" smtClean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Times New Roman"/>
                <a:ea typeface="Times New Roman"/>
              </a:rPr>
              <a:t>2.Utilizarea </a:t>
            </a:r>
            <a:r>
              <a:rPr lang="en-US" sz="2900" dirty="0" err="1">
                <a:latin typeface="Times New Roman"/>
                <a:ea typeface="Times New Roman"/>
              </a:rPr>
              <a:t>corectă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şi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adecvată</a:t>
            </a:r>
            <a:r>
              <a:rPr lang="en-US" sz="2900" dirty="0">
                <a:latin typeface="Times New Roman"/>
                <a:ea typeface="Times New Roman"/>
              </a:rPr>
              <a:t> a </a:t>
            </a:r>
            <a:r>
              <a:rPr lang="en-US" sz="2900" dirty="0" err="1">
                <a:latin typeface="Times New Roman"/>
                <a:ea typeface="Times New Roman"/>
              </a:rPr>
              <a:t>limbii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române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în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producerea</a:t>
            </a:r>
            <a:r>
              <a:rPr lang="en-US" sz="2900" dirty="0">
                <a:latin typeface="Times New Roman"/>
                <a:ea typeface="Times New Roman"/>
              </a:rPr>
              <a:t> de </a:t>
            </a:r>
            <a:r>
              <a:rPr lang="en-US" sz="2900" dirty="0" err="1">
                <a:latin typeface="Times New Roman"/>
                <a:ea typeface="Times New Roman"/>
              </a:rPr>
              <a:t>mesaje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orale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în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situaţii</a:t>
            </a:r>
            <a:r>
              <a:rPr lang="en-US" sz="2900" dirty="0">
                <a:latin typeface="Times New Roman"/>
                <a:ea typeface="Times New Roman"/>
              </a:rPr>
              <a:t> de </a:t>
            </a:r>
            <a:r>
              <a:rPr lang="en-US" sz="2900" dirty="0" err="1">
                <a:latin typeface="Times New Roman"/>
                <a:ea typeface="Times New Roman"/>
              </a:rPr>
              <a:t>comunicare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monologată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şi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dialogată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Times New Roman"/>
                <a:ea typeface="Times New Roman"/>
              </a:rPr>
              <a:t>3. </a:t>
            </a:r>
            <a:r>
              <a:rPr lang="en-US" sz="2900" dirty="0" err="1">
                <a:latin typeface="Times New Roman"/>
                <a:ea typeface="Times New Roman"/>
              </a:rPr>
              <a:t>Receptarea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mesajului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scris,din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texte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literare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şi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nonliterare,în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scopuri</a:t>
            </a:r>
            <a:r>
              <a:rPr lang="en-US" sz="2900" dirty="0">
                <a:latin typeface="Times New Roman"/>
                <a:ea typeface="Times New Roman"/>
              </a:rPr>
              <a:t> diverse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latin typeface="Times New Roman"/>
                <a:ea typeface="Times New Roman"/>
              </a:rPr>
              <a:t> 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err="1">
                <a:latin typeface="Times New Roman"/>
                <a:ea typeface="Times New Roman"/>
              </a:rPr>
              <a:t>Valori</a:t>
            </a:r>
            <a:r>
              <a:rPr lang="en-US" sz="2600" b="1" dirty="0"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</a:rPr>
              <a:t>şi</a:t>
            </a:r>
            <a:r>
              <a:rPr lang="en-US" sz="2600" b="1" dirty="0"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</a:rPr>
              <a:t>atitudini</a:t>
            </a:r>
            <a:r>
              <a:rPr lang="en-US" sz="2600" b="1" dirty="0">
                <a:latin typeface="Times New Roman"/>
                <a:ea typeface="Times New Roman"/>
              </a:rPr>
              <a:t>:</a:t>
            </a:r>
            <a:endParaRPr lang="en-US" sz="26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err="1">
                <a:latin typeface="Times New Roman"/>
                <a:ea typeface="Times New Roman"/>
              </a:rPr>
              <a:t>Cultivarea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interesului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pentru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lectură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şi</a:t>
            </a:r>
            <a:r>
              <a:rPr lang="en-US" sz="2900" dirty="0">
                <a:latin typeface="Times New Roman"/>
                <a:ea typeface="Times New Roman"/>
              </a:rPr>
              <a:t> a </a:t>
            </a:r>
            <a:r>
              <a:rPr lang="en-US" sz="2900" dirty="0" err="1">
                <a:latin typeface="Times New Roman"/>
                <a:ea typeface="Times New Roman"/>
              </a:rPr>
              <a:t>plăcerii</a:t>
            </a:r>
            <a:r>
              <a:rPr lang="en-US" sz="2900" dirty="0">
                <a:latin typeface="Times New Roman"/>
                <a:ea typeface="Times New Roman"/>
              </a:rPr>
              <a:t> de a </a:t>
            </a:r>
            <a:r>
              <a:rPr lang="en-US" sz="2900" dirty="0" err="1">
                <a:latin typeface="Times New Roman"/>
                <a:ea typeface="Times New Roman"/>
              </a:rPr>
              <a:t>citi,a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gustului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estetic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în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domeniul</a:t>
            </a:r>
            <a:r>
              <a:rPr lang="en-US" sz="2900" dirty="0">
                <a:latin typeface="Times New Roman"/>
                <a:ea typeface="Times New Roman"/>
              </a:rPr>
              <a:t> </a:t>
            </a:r>
            <a:r>
              <a:rPr lang="en-US" sz="2900" dirty="0" err="1">
                <a:latin typeface="Times New Roman"/>
                <a:ea typeface="Times New Roman"/>
              </a:rPr>
              <a:t>literaturii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900" dirty="0">
                <a:latin typeface="Times New Roman"/>
                <a:ea typeface="Times New Roman"/>
              </a:rPr>
              <a:t>Stimularea gândirii autonome, reflexive şi critice în raport cu diversele mesaje receptate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latin typeface="Times New Roman"/>
                <a:ea typeface="Times New Roman"/>
              </a:rPr>
              <a:t> 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err="1">
                <a:latin typeface="Times New Roman"/>
                <a:ea typeface="Times New Roman"/>
              </a:rPr>
              <a:t>Competenţe</a:t>
            </a:r>
            <a:r>
              <a:rPr lang="en-US" sz="2600" b="1" dirty="0">
                <a:latin typeface="Times New Roman"/>
                <a:ea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</a:rPr>
              <a:t>specifice</a:t>
            </a:r>
            <a:r>
              <a:rPr lang="en-US" sz="2600" b="1" dirty="0">
                <a:latin typeface="Times New Roman"/>
                <a:ea typeface="Times New Roman"/>
              </a:rPr>
              <a:t>:</a:t>
            </a:r>
            <a:endParaRPr lang="en-US" sz="26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ro-RO" sz="2900" dirty="0" smtClean="0">
                <a:latin typeface="Times New Roman"/>
                <a:ea typeface="Times New Roman"/>
              </a:rPr>
              <a:t>3.1.</a:t>
            </a:r>
            <a:r>
              <a:rPr lang="en-US" sz="2900" dirty="0" smtClean="0">
                <a:latin typeface="Times New Roman"/>
                <a:ea typeface="Times New Roman"/>
              </a:rPr>
              <a:t> </a:t>
            </a:r>
            <a:r>
              <a:rPr lang="ro-RO" sz="2900" dirty="0" smtClean="0">
                <a:latin typeface="Times New Roman"/>
                <a:ea typeface="Times New Roman"/>
              </a:rPr>
              <a:t>citirea </a:t>
            </a:r>
            <a:r>
              <a:rPr lang="ro-RO" sz="2900" dirty="0">
                <a:latin typeface="Times New Roman"/>
                <a:ea typeface="Times New Roman"/>
              </a:rPr>
              <a:t>unei varietăţi de texte literare sau nonliterare, demonstrând înţelegerea acestora;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900" dirty="0">
                <a:latin typeface="Times New Roman"/>
                <a:ea typeface="Times New Roman"/>
              </a:rPr>
              <a:t>3.2. recunoaşterea modalităţilor specifice de organizare a textului epic şi a procedeelor de expresivitate în textul liric;</a:t>
            </a:r>
            <a:endParaRPr lang="en-US" sz="2900" dirty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latin typeface="Times New Roman"/>
                <a:ea typeface="Times New Roman"/>
              </a:rPr>
              <a:t>Obiective</a:t>
            </a:r>
            <a:r>
              <a:rPr lang="en-US" sz="2800" b="1" dirty="0"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</a:rPr>
              <a:t>operaţionale</a:t>
            </a:r>
            <a:r>
              <a:rPr lang="en-US" sz="2800" b="1" dirty="0">
                <a:latin typeface="Times New Roman"/>
                <a:ea typeface="Times New Roman"/>
              </a:rPr>
              <a:t>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Times New Roman"/>
              </a:rPr>
              <a:t>La </a:t>
            </a:r>
            <a:r>
              <a:rPr lang="en-US" sz="2400" dirty="0" err="1">
                <a:latin typeface="Times New Roman"/>
                <a:ea typeface="Times New Roman"/>
              </a:rPr>
              <a:t>sfârşitul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activităţii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didactice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elevii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vor</a:t>
            </a:r>
            <a:r>
              <a:rPr lang="en-US" sz="2400" dirty="0">
                <a:latin typeface="Times New Roman"/>
                <a:ea typeface="Times New Roman"/>
              </a:rPr>
              <a:t> fi </a:t>
            </a:r>
            <a:r>
              <a:rPr lang="en-US" sz="2400" dirty="0" err="1">
                <a:latin typeface="Times New Roman"/>
                <a:ea typeface="Times New Roman"/>
              </a:rPr>
              <a:t>capabili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>
                <a:latin typeface="Times New Roman"/>
                <a:ea typeface="Times New Roman"/>
              </a:rPr>
              <a:t>- să relateze într-o fişă biografică evenimentele importante din viaţa lor ;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>
                <a:latin typeface="Times New Roman"/>
                <a:ea typeface="Times New Roman"/>
              </a:rPr>
              <a:t>- să explice semnificaţia titlului operei prin raportare la conţinutul acesteia;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>
                <a:latin typeface="Times New Roman"/>
                <a:ea typeface="Times New Roman"/>
              </a:rPr>
              <a:t>- să identifice tema fragmentului studiat;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- </a:t>
            </a:r>
            <a:r>
              <a:rPr lang="en-US" sz="2400" dirty="0" err="1">
                <a:latin typeface="Times New Roman"/>
                <a:ea typeface="Times New Roman"/>
              </a:rPr>
              <a:t>să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prezinte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subiectul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fragmentului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lecturat</a:t>
            </a:r>
            <a:r>
              <a:rPr lang="en-US" sz="2400" dirty="0">
                <a:latin typeface="Times New Roman"/>
                <a:ea typeface="Times New Roman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>
                <a:latin typeface="Times New Roman"/>
                <a:ea typeface="Times New Roman"/>
              </a:rPr>
              <a:t>- să compare două  texte literare din punct de vedere al temei acestora : </a:t>
            </a:r>
            <a:r>
              <a:rPr lang="ro-RO" sz="2400" i="1" dirty="0">
                <a:latin typeface="Times New Roman"/>
                <a:ea typeface="Times New Roman"/>
              </a:rPr>
              <a:t>Amintiri din copilărie</a:t>
            </a:r>
            <a:r>
              <a:rPr lang="ro-RO" sz="2400" dirty="0">
                <a:latin typeface="Times New Roman"/>
                <a:ea typeface="Times New Roman"/>
              </a:rPr>
              <a:t> de I.Creangă şi un fragment din opera literară </a:t>
            </a:r>
            <a:r>
              <a:rPr lang="ro-RO" sz="2400" i="1" dirty="0">
                <a:latin typeface="Times New Roman"/>
                <a:ea typeface="Times New Roman"/>
              </a:rPr>
              <a:t>Florin scrie un roman </a:t>
            </a:r>
            <a:r>
              <a:rPr lang="ro-RO" sz="2400" dirty="0">
                <a:latin typeface="Times New Roman"/>
                <a:ea typeface="Times New Roman"/>
              </a:rPr>
              <a:t>de Mircea Cărtărescu ;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187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latin typeface="Times New Roman"/>
                <a:ea typeface="Times New Roman"/>
              </a:rPr>
              <a:t>Strategia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latin typeface="Times New Roman"/>
                <a:ea typeface="Times New Roman"/>
              </a:rPr>
              <a:t>didactică</a:t>
            </a:r>
            <a:r>
              <a:rPr lang="en-US" sz="2400" b="1" dirty="0">
                <a:latin typeface="Times New Roman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Times New Roman"/>
                <a:ea typeface="Times New Roman"/>
              </a:rPr>
              <a:t>1.Conţinuturi vizate: </a:t>
            </a:r>
            <a:r>
              <a:rPr lang="ro-RO" sz="1800" b="1" dirty="0">
                <a:latin typeface="Times New Roman"/>
                <a:ea typeface="Times New Roman"/>
              </a:rPr>
              <a:t>Genul epic.Autor.Narator.Personaj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		</a:t>
            </a:r>
            <a:r>
              <a:rPr lang="en-US" sz="1800" b="1" dirty="0" smtClean="0">
                <a:latin typeface="Times New Roman"/>
                <a:ea typeface="Times New Roman"/>
              </a:rPr>
              <a:t>     </a:t>
            </a:r>
            <a:r>
              <a:rPr lang="ro-RO" sz="1800" b="1" i="1" dirty="0" smtClean="0">
                <a:latin typeface="Times New Roman"/>
                <a:ea typeface="Times New Roman"/>
              </a:rPr>
              <a:t>Amintiri </a:t>
            </a:r>
            <a:r>
              <a:rPr lang="ro-RO" sz="1800" b="1" i="1" dirty="0">
                <a:latin typeface="Times New Roman"/>
                <a:ea typeface="Times New Roman"/>
              </a:rPr>
              <a:t>din copilărie</a:t>
            </a:r>
            <a:r>
              <a:rPr lang="ro-RO" sz="1800" b="1" dirty="0">
                <a:latin typeface="Times New Roman"/>
                <a:ea typeface="Times New Roman"/>
              </a:rPr>
              <a:t> de Ion Creangă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Times New Roman"/>
                <a:ea typeface="Times New Roman"/>
              </a:rPr>
              <a:t> 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Times New Roman"/>
                <a:ea typeface="Times New Roman"/>
              </a:rPr>
              <a:t>2.Resurse: a) spaţiale: </a:t>
            </a:r>
            <a:r>
              <a:rPr lang="it-IT" sz="1800" dirty="0">
                <a:latin typeface="Times New Roman"/>
                <a:ea typeface="Times New Roman"/>
              </a:rPr>
              <a:t>sala de clasă;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Times New Roman"/>
                <a:ea typeface="Times New Roman"/>
              </a:rPr>
              <a:t>                   b) temporale: </a:t>
            </a:r>
            <a:r>
              <a:rPr lang="it-IT" sz="1800" dirty="0">
                <a:latin typeface="Times New Roman"/>
                <a:ea typeface="Times New Roman"/>
              </a:rPr>
              <a:t>durata unei ore de curs-50 minute;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Times New Roman"/>
                <a:ea typeface="Times New Roman"/>
              </a:rPr>
              <a:t>                   c) cognitive:</a:t>
            </a:r>
            <a:r>
              <a:rPr lang="it-IT" sz="1800" dirty="0">
                <a:latin typeface="Times New Roman"/>
                <a:ea typeface="Times New Roman"/>
              </a:rPr>
              <a:t> clasă de nivel mediu</a:t>
            </a:r>
            <a:r>
              <a:rPr lang="en-US" sz="1800" dirty="0">
                <a:latin typeface="Times New Roman"/>
                <a:ea typeface="Times New Roman"/>
              </a:rPr>
              <a:t>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  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3.Metode </a:t>
            </a:r>
            <a:r>
              <a:rPr lang="en-US" sz="1800" b="1" dirty="0" err="1">
                <a:latin typeface="Times New Roman"/>
                <a:ea typeface="Times New Roman"/>
              </a:rPr>
              <a:t>şi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procedee</a:t>
            </a:r>
            <a:r>
              <a:rPr lang="en-US" sz="1800" b="1" dirty="0">
                <a:latin typeface="Times New Roman"/>
                <a:ea typeface="Times New Roman"/>
              </a:rPr>
              <a:t>: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Conversaţia euristică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Fişa biografică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Lectura explicativă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Explicaţia                               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Exerciţiul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Metoda fișelor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dirty="0">
                <a:latin typeface="Times New Roman"/>
                <a:ea typeface="Times New Roman"/>
              </a:rPr>
              <a:t>Învăţarea prin descoperire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05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4.Mijloace de </a:t>
            </a:r>
            <a:r>
              <a:rPr lang="en-US" sz="1800" b="1" dirty="0" err="1">
                <a:latin typeface="Times New Roman"/>
                <a:ea typeface="Times New Roman"/>
              </a:rPr>
              <a:t>învăţământ</a:t>
            </a:r>
            <a:r>
              <a:rPr lang="en-US" sz="1800" b="1" dirty="0">
                <a:latin typeface="Times New Roman"/>
                <a:ea typeface="Times New Roman"/>
              </a:rPr>
              <a:t>:</a:t>
            </a:r>
            <a:r>
              <a:rPr lang="en-US" sz="1800" i="1" dirty="0">
                <a:latin typeface="Times New Roman"/>
                <a:ea typeface="Times New Roman"/>
              </a:rPr>
              <a:t> </a:t>
            </a:r>
            <a:endParaRPr lang="en-US" sz="1800" dirty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o-RO" sz="1800" i="1" dirty="0">
                <a:latin typeface="Times New Roman"/>
                <a:ea typeface="Times New Roman"/>
              </a:rPr>
              <a:t> </a:t>
            </a:r>
            <a:r>
              <a:rPr lang="ro-RO" sz="1800" i="1" dirty="0" smtClean="0">
                <a:latin typeface="Times New Roman"/>
                <a:ea typeface="Times New Roman"/>
              </a:rPr>
              <a:t>Limba </a:t>
            </a:r>
            <a:r>
              <a:rPr lang="ro-RO" sz="1800" i="1" dirty="0">
                <a:latin typeface="Times New Roman"/>
                <a:ea typeface="Times New Roman"/>
              </a:rPr>
              <a:t>română, </a:t>
            </a:r>
            <a:r>
              <a:rPr lang="ro-RO" sz="1800" dirty="0">
                <a:latin typeface="Times New Roman"/>
                <a:ea typeface="Times New Roman"/>
              </a:rPr>
              <a:t>manual pentru clasa </a:t>
            </a:r>
            <a:r>
              <a:rPr lang="ro-RO" sz="1800" dirty="0" smtClean="0">
                <a:latin typeface="Times New Roman"/>
                <a:ea typeface="Times New Roman"/>
              </a:rPr>
              <a:t>aVII-a,Ed.Humanitas,Bucureşti,2012</a:t>
            </a:r>
            <a:r>
              <a:rPr lang="ro-RO" sz="1800" dirty="0">
                <a:latin typeface="Times New Roman"/>
                <a:ea typeface="Times New Roman"/>
              </a:rPr>
              <a:t>.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ro-RO" sz="1800" i="1" dirty="0">
                <a:latin typeface="Times New Roman"/>
                <a:ea typeface="Times New Roman"/>
              </a:rPr>
              <a:t>Limba română, </a:t>
            </a:r>
            <a:r>
              <a:rPr lang="ro-RO" sz="1800" dirty="0">
                <a:latin typeface="Times New Roman"/>
                <a:ea typeface="Times New Roman"/>
              </a:rPr>
              <a:t>manual pentru clasa </a:t>
            </a:r>
            <a:r>
              <a:rPr lang="ro-RO" sz="1800" dirty="0" smtClean="0">
                <a:latin typeface="Times New Roman"/>
                <a:ea typeface="Times New Roman"/>
              </a:rPr>
              <a:t>aVII-a</a:t>
            </a:r>
            <a:r>
              <a:rPr lang="en-US" sz="1800" dirty="0" smtClean="0">
                <a:latin typeface="Times New Roman"/>
                <a:ea typeface="Times New Roman"/>
              </a:rPr>
              <a:t>,</a:t>
            </a:r>
            <a:r>
              <a:rPr lang="ro-RO" sz="1800" dirty="0" smtClean="0">
                <a:latin typeface="Times New Roman"/>
                <a:ea typeface="Times New Roman"/>
              </a:rPr>
              <a:t>Ed.All</a:t>
            </a:r>
            <a:r>
              <a:rPr lang="ro-RO" sz="1800" dirty="0">
                <a:latin typeface="Times New Roman"/>
                <a:ea typeface="Times New Roman"/>
              </a:rPr>
              <a:t>, Bucureşti,2005.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1800" dirty="0">
                <a:latin typeface="Times New Roman"/>
                <a:ea typeface="Times New Roman"/>
              </a:rPr>
              <a:t>Volume de Ion </a:t>
            </a:r>
            <a:r>
              <a:rPr lang="en-US" sz="1800" dirty="0" err="1">
                <a:latin typeface="Times New Roman"/>
                <a:ea typeface="Times New Roman"/>
              </a:rPr>
              <a:t>Creangă</a:t>
            </a:r>
            <a:r>
              <a:rPr lang="en-US" sz="1800" dirty="0">
                <a:latin typeface="Times New Roman"/>
                <a:ea typeface="Times New Roman"/>
              </a:rPr>
              <a:t> 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1800" dirty="0" err="1">
                <a:latin typeface="Times New Roman"/>
                <a:ea typeface="Times New Roman"/>
              </a:rPr>
              <a:t>Fişe</a:t>
            </a:r>
            <a:r>
              <a:rPr lang="en-US" sz="1800" dirty="0">
                <a:latin typeface="Times New Roman"/>
                <a:ea typeface="Times New Roman"/>
              </a:rPr>
              <a:t> de </a:t>
            </a:r>
            <a:r>
              <a:rPr lang="en-US" sz="1800" dirty="0" err="1">
                <a:latin typeface="Times New Roman"/>
                <a:ea typeface="Times New Roman"/>
              </a:rPr>
              <a:t>lucru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1800" dirty="0" err="1">
                <a:latin typeface="Times New Roman"/>
                <a:ea typeface="Times New Roman"/>
              </a:rPr>
              <a:t>Tabla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1800" dirty="0" err="1">
                <a:latin typeface="Times New Roman"/>
                <a:ea typeface="Times New Roman"/>
              </a:rPr>
              <a:t>Creta</a:t>
            </a:r>
            <a:endParaRPr lang="en-US" sz="1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1800" dirty="0">
                <a:latin typeface="Times New Roman"/>
                <a:ea typeface="Times New Roman"/>
              </a:rPr>
              <a:t>Laptop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US" sz="1800" dirty="0" err="1">
                <a:latin typeface="Times New Roman"/>
                <a:ea typeface="Times New Roman"/>
              </a:rPr>
              <a:t>Videoproiector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                                                                                        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5.Forme de </a:t>
            </a:r>
            <a:r>
              <a:rPr lang="en-US" sz="1800" b="1" dirty="0" err="1">
                <a:latin typeface="Times New Roman"/>
                <a:ea typeface="Times New Roman"/>
              </a:rPr>
              <a:t>organizare</a:t>
            </a:r>
            <a:r>
              <a:rPr lang="en-US" sz="1800" b="1" dirty="0">
                <a:latin typeface="Times New Roman"/>
                <a:ea typeface="Times New Roman"/>
              </a:rPr>
              <a:t> a </a:t>
            </a:r>
            <a:r>
              <a:rPr lang="en-US" sz="1800" b="1" dirty="0" err="1">
                <a:latin typeface="Times New Roman"/>
                <a:ea typeface="Times New Roman"/>
              </a:rPr>
              <a:t>activităţii</a:t>
            </a:r>
            <a:r>
              <a:rPr lang="en-US" sz="1800" b="1" dirty="0">
                <a:latin typeface="Times New Roman"/>
                <a:ea typeface="Times New Roman"/>
              </a:rPr>
              <a:t> </a:t>
            </a:r>
            <a:r>
              <a:rPr lang="en-US" sz="1800" b="1" dirty="0" err="1">
                <a:latin typeface="Times New Roman"/>
                <a:ea typeface="Times New Roman"/>
              </a:rPr>
              <a:t>elevilor</a:t>
            </a:r>
            <a:r>
              <a:rPr lang="en-US" sz="1800" dirty="0">
                <a:latin typeface="Times New Roman"/>
                <a:ea typeface="Times New Roman"/>
              </a:rPr>
              <a:t>: </a:t>
            </a:r>
            <a:endParaRPr lang="en-US" sz="1800" dirty="0" smtClean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dirty="0" err="1" smtClean="0">
                <a:latin typeface="Times New Roman"/>
                <a:ea typeface="Times New Roman"/>
              </a:rPr>
              <a:t>activitate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</a:rPr>
              <a:t>frontală</a:t>
            </a:r>
            <a:endParaRPr lang="en-US" sz="1800" dirty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dirty="0" err="1" smtClean="0">
                <a:latin typeface="Times New Roman"/>
                <a:ea typeface="Times New Roman"/>
              </a:rPr>
              <a:t>activitate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>
                <a:latin typeface="Times New Roman"/>
                <a:ea typeface="Times New Roman"/>
              </a:rPr>
              <a:t>independentă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						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6.Evaluare: </a:t>
            </a:r>
            <a:r>
              <a:rPr lang="en-US" sz="1800" dirty="0" err="1">
                <a:latin typeface="Times New Roman"/>
                <a:ea typeface="Times New Roman"/>
              </a:rPr>
              <a:t>formativă</a:t>
            </a:r>
            <a:endParaRPr lang="en-US" sz="1800" dirty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observarea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sistematică</a:t>
            </a:r>
            <a:r>
              <a:rPr lang="en-US" sz="1800" dirty="0" smtClean="0">
                <a:latin typeface="Times New Roman"/>
                <a:ea typeface="Times New Roman"/>
              </a:rPr>
              <a:t>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latin typeface="Times New Roman"/>
                <a:ea typeface="Times New Roman"/>
              </a:rPr>
              <a:t> </a:t>
            </a:r>
            <a:r>
              <a:rPr lang="en-US" sz="1800" dirty="0" err="1" smtClean="0">
                <a:latin typeface="Times New Roman"/>
                <a:ea typeface="Times New Roman"/>
              </a:rPr>
              <a:t>fişa</a:t>
            </a:r>
            <a:r>
              <a:rPr lang="en-US" sz="1800" dirty="0" smtClean="0">
                <a:latin typeface="Times New Roman"/>
                <a:ea typeface="Times New Roman"/>
              </a:rPr>
              <a:t> de </a:t>
            </a:r>
            <a:r>
              <a:rPr lang="en-US" sz="1800" dirty="0" err="1" smtClean="0">
                <a:latin typeface="Times New Roman"/>
                <a:ea typeface="Times New Roman"/>
              </a:rPr>
              <a:t>ieşire</a:t>
            </a:r>
            <a:endParaRPr lang="en-US" sz="1800" dirty="0" smtClean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63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latin typeface="Times New Roman"/>
                <a:ea typeface="Times New Roman"/>
              </a:rPr>
              <a:t>Surse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informaţionale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şi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referenţiale</a:t>
            </a:r>
            <a:r>
              <a:rPr lang="en-US" sz="2000" b="1" dirty="0">
                <a:latin typeface="Times New Roman"/>
                <a:ea typeface="Times New Roman"/>
              </a:rPr>
              <a:t>: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b="1" dirty="0" err="1" smtClean="0">
                <a:latin typeface="Times New Roman"/>
                <a:ea typeface="Times New Roman"/>
              </a:rPr>
              <a:t>Bibliografie</a:t>
            </a:r>
            <a:r>
              <a:rPr lang="en-US" sz="2000" b="1" dirty="0" smtClean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psihopedagogică</a:t>
            </a:r>
            <a:r>
              <a:rPr lang="en-US" sz="2000" b="1" dirty="0">
                <a:latin typeface="Times New Roman"/>
                <a:ea typeface="Times New Roman"/>
              </a:rPr>
              <a:t>: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</a:rPr>
              <a:t> </a:t>
            </a:r>
            <a:r>
              <a:rPr lang="en-US" sz="2000" dirty="0" smtClean="0">
                <a:latin typeface="Times New Roman"/>
                <a:ea typeface="Times New Roman"/>
              </a:rPr>
              <a:t>1.Vasile </a:t>
            </a:r>
            <a:r>
              <a:rPr lang="en-US" sz="2000" dirty="0" err="1">
                <a:latin typeface="Times New Roman"/>
                <a:ea typeface="Times New Roman"/>
              </a:rPr>
              <a:t>Marcu,Letiţia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Filimon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</a:rPr>
              <a:t>Psihopedagogie</a:t>
            </a:r>
            <a:r>
              <a:rPr lang="en-US" sz="2000" i="1" dirty="0">
                <a:latin typeface="Times New Roman"/>
                <a:ea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</a:rPr>
              <a:t>pentru</a:t>
            </a:r>
            <a:r>
              <a:rPr lang="en-US" sz="2000" i="1" dirty="0">
                <a:latin typeface="Times New Roman"/>
                <a:ea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</a:rPr>
              <a:t>formarea</a:t>
            </a:r>
            <a:r>
              <a:rPr lang="en-US" sz="2000" i="1" dirty="0">
                <a:latin typeface="Times New Roman"/>
                <a:ea typeface="Times New Roman"/>
              </a:rPr>
              <a:t> </a:t>
            </a:r>
            <a:r>
              <a:rPr lang="en-US" sz="2000" i="1" dirty="0" err="1">
                <a:latin typeface="Times New Roman"/>
                <a:ea typeface="Times New Roman"/>
              </a:rPr>
              <a:t>profesorilor,</a:t>
            </a:r>
            <a:r>
              <a:rPr lang="en-US" sz="2000" dirty="0" err="1">
                <a:latin typeface="Times New Roman"/>
                <a:ea typeface="Times New Roman"/>
              </a:rPr>
              <a:t>Ed.Universităţii</a:t>
            </a:r>
            <a:r>
              <a:rPr lang="en-US" sz="2000" dirty="0">
                <a:latin typeface="Times New Roman"/>
                <a:ea typeface="Times New Roman"/>
              </a:rPr>
              <a:t> din Oradea,2009.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/>
                <a:ea typeface="Times New Roman"/>
              </a:rPr>
              <a:t>2.Ioan Derşidan,</a:t>
            </a:r>
            <a:r>
              <a:rPr lang="it-IT" sz="2000" i="1" dirty="0">
                <a:latin typeface="Times New Roman"/>
                <a:ea typeface="Times New Roman"/>
              </a:rPr>
              <a:t>Metodica predării limbii şi literaturii române,</a:t>
            </a:r>
            <a:r>
              <a:rPr lang="it-IT" sz="2000" dirty="0">
                <a:latin typeface="Times New Roman"/>
                <a:ea typeface="Times New Roman"/>
              </a:rPr>
              <a:t>Cluj-Napoca,Ed. Casa Cărţii de Ştiinţă,2003.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latin typeface="Times New Roman"/>
                <a:ea typeface="Times New Roman"/>
              </a:rPr>
              <a:t>3.Alina Pamfil, </a:t>
            </a:r>
            <a:r>
              <a:rPr lang="it-IT" sz="2000" i="1" dirty="0">
                <a:latin typeface="Times New Roman"/>
                <a:ea typeface="Times New Roman"/>
              </a:rPr>
              <a:t>Limba și literatura română în gimnaziu: structuri didactice deschise</a:t>
            </a:r>
            <a:r>
              <a:rPr lang="it-IT" sz="2000" dirty="0">
                <a:latin typeface="Times New Roman"/>
                <a:ea typeface="Times New Roman"/>
              </a:rPr>
              <a:t>, Ed.Paralela 45, Pite</a:t>
            </a:r>
            <a:r>
              <a:rPr lang="ro-RO" sz="2000" dirty="0">
                <a:latin typeface="Times New Roman"/>
                <a:ea typeface="Times New Roman"/>
              </a:rPr>
              <a:t>ști,2007.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i="1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b="1" dirty="0" err="1" smtClean="0">
                <a:latin typeface="Times New Roman"/>
                <a:ea typeface="Times New Roman"/>
              </a:rPr>
              <a:t>Bibliografia</a:t>
            </a:r>
            <a:r>
              <a:rPr lang="en-US" sz="2000" b="1" dirty="0" smtClean="0">
                <a:latin typeface="Times New Roman"/>
                <a:ea typeface="Times New Roman"/>
              </a:rPr>
              <a:t> </a:t>
            </a:r>
            <a:r>
              <a:rPr lang="en-US" sz="2000" b="1" dirty="0">
                <a:latin typeface="Times New Roman"/>
                <a:ea typeface="Times New Roman"/>
              </a:rPr>
              <a:t>de </a:t>
            </a:r>
            <a:r>
              <a:rPr lang="en-US" sz="2000" b="1" dirty="0" err="1">
                <a:latin typeface="Times New Roman"/>
                <a:ea typeface="Times New Roman"/>
              </a:rPr>
              <a:t>specialitate</a:t>
            </a:r>
            <a:r>
              <a:rPr lang="en-US" sz="2000" b="1" dirty="0">
                <a:latin typeface="Times New Roman"/>
                <a:ea typeface="Times New Roman"/>
              </a:rPr>
              <a:t>: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</a:rPr>
              <a:t> </a:t>
            </a:r>
            <a:r>
              <a:rPr lang="en-US" sz="2000" dirty="0" smtClean="0">
                <a:latin typeface="Times New Roman"/>
                <a:ea typeface="Times New Roman"/>
              </a:rPr>
              <a:t>Ion </a:t>
            </a:r>
            <a:r>
              <a:rPr lang="en-US" sz="2000" dirty="0" err="1">
                <a:latin typeface="Times New Roman"/>
                <a:ea typeface="Times New Roman"/>
              </a:rPr>
              <a:t>Creangă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</a:rPr>
              <a:t>Poveşti.Povestiri.Amintiri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Editura</a:t>
            </a:r>
            <a:r>
              <a:rPr lang="en-US" sz="2000" dirty="0">
                <a:latin typeface="Times New Roman"/>
                <a:ea typeface="Times New Roman"/>
              </a:rPr>
              <a:t> Dacia,Cluj-Napoca,2007.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b="1" dirty="0" err="1" smtClean="0">
                <a:latin typeface="Times New Roman"/>
                <a:ea typeface="Times New Roman"/>
              </a:rPr>
              <a:t>Bibliografia</a:t>
            </a:r>
            <a:r>
              <a:rPr lang="en-US" sz="2000" b="1" dirty="0" smtClean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recomandată</a:t>
            </a:r>
            <a:r>
              <a:rPr lang="en-US" sz="2000" b="1" dirty="0">
                <a:latin typeface="Times New Roman"/>
                <a:ea typeface="Times New Roman"/>
              </a:rPr>
              <a:t> </a:t>
            </a:r>
            <a:r>
              <a:rPr lang="en-US" sz="2000" b="1" dirty="0" err="1">
                <a:latin typeface="Times New Roman"/>
                <a:ea typeface="Times New Roman"/>
              </a:rPr>
              <a:t>elevilor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 </a:t>
            </a:r>
            <a:r>
              <a:rPr lang="en-US" sz="2000" dirty="0" smtClean="0">
                <a:latin typeface="Times New Roman"/>
                <a:ea typeface="Times New Roman"/>
              </a:rPr>
              <a:t>Ion </a:t>
            </a:r>
            <a:r>
              <a:rPr lang="en-US" sz="2000" dirty="0" err="1">
                <a:latin typeface="Times New Roman"/>
                <a:ea typeface="Times New Roman"/>
              </a:rPr>
              <a:t>Creangă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i="1" dirty="0" err="1">
                <a:latin typeface="Times New Roman"/>
                <a:ea typeface="Times New Roman"/>
              </a:rPr>
              <a:t>Poveşti.Povestiri.Amintiri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Editura</a:t>
            </a:r>
            <a:r>
              <a:rPr lang="en-US" sz="2000" dirty="0">
                <a:latin typeface="Times New Roman"/>
                <a:ea typeface="Times New Roman"/>
              </a:rPr>
              <a:t> Dacia,Cluj-Napoca,2007.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9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o-RO" sz="4800" i="1" dirty="0" smtClean="0">
              <a:latin typeface="Arial Black" pitchFamily="34" charset="0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o-RO" sz="4800" i="1" dirty="0">
              <a:latin typeface="Arial Black" pitchFamily="34" charset="0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4800" i="1" dirty="0" smtClean="0">
                <a:latin typeface="Arial Black" pitchFamily="34" charset="0"/>
                <a:ea typeface="Times New Roman"/>
              </a:rPr>
              <a:t>Desfăşurarea activităţii</a:t>
            </a:r>
            <a:endParaRPr lang="en-US" sz="4800" i="1" dirty="0">
              <a:latin typeface="Arial Black" pitchFamily="34" charset="0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1" dirty="0">
                <a:latin typeface="Arial Black" pitchFamily="34" charset="0"/>
                <a:ea typeface="Times New Roman"/>
              </a:rPr>
              <a:t> </a:t>
            </a:r>
            <a:endParaRPr lang="en-US" sz="4800" i="1" dirty="0">
              <a:latin typeface="Arial Black" pitchFamily="34" charset="0"/>
              <a:ea typeface="Times New Roman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09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atin typeface="Times New Roman"/>
                <a:ea typeface="Times New Roman"/>
              </a:rPr>
              <a:t>Activitate</a:t>
            </a:r>
            <a:r>
              <a:rPr lang="en-US" sz="2800" b="1" dirty="0" smtClean="0">
                <a:latin typeface="Times New Roman"/>
                <a:ea typeface="Times New Roman"/>
              </a:rPr>
              <a:t> independent</a:t>
            </a:r>
            <a:r>
              <a:rPr lang="ro-RO" sz="2800" b="1" dirty="0" smtClean="0">
                <a:latin typeface="Times New Roman"/>
                <a:ea typeface="Times New Roman"/>
              </a:rPr>
              <a:t>ă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o-RO" sz="2800" b="1" dirty="0" smtClean="0">
              <a:latin typeface="Times New Roman"/>
              <a:ea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/>
                <a:ea typeface="Times New Roman"/>
              </a:rPr>
              <a:t>Fi</a:t>
            </a:r>
            <a:r>
              <a:rPr lang="ro-RO" sz="2800" b="1" dirty="0">
                <a:latin typeface="Times New Roman"/>
                <a:ea typeface="Times New Roman"/>
              </a:rPr>
              <a:t>ş</a:t>
            </a:r>
            <a:r>
              <a:rPr lang="en-US" sz="2800" b="1" dirty="0">
                <a:latin typeface="Times New Roman"/>
                <a:ea typeface="Times New Roman"/>
              </a:rPr>
              <a:t>ă </a:t>
            </a:r>
            <a:r>
              <a:rPr lang="en-US" sz="2800" b="1" dirty="0" err="1">
                <a:latin typeface="Times New Roman"/>
                <a:ea typeface="Times New Roman"/>
              </a:rPr>
              <a:t>biografică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Times New Roman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Times New Roman"/>
                <a:ea typeface="Times New Roman"/>
              </a:rPr>
              <a:t> </a:t>
            </a:r>
            <a:r>
              <a:rPr lang="ro-RO" sz="1800" dirty="0" smtClean="0">
                <a:latin typeface="Times New Roman"/>
                <a:ea typeface="Times New Roman"/>
              </a:rPr>
              <a:t>	</a:t>
            </a:r>
            <a:r>
              <a:rPr lang="en-US" sz="2400" dirty="0" err="1" smtClean="0">
                <a:latin typeface="Times New Roman"/>
                <a:ea typeface="Times New Roman"/>
              </a:rPr>
              <a:t>Relataţi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evenimentele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importante</a:t>
            </a:r>
            <a:r>
              <a:rPr lang="en-US" sz="2400" dirty="0">
                <a:latin typeface="Times New Roman"/>
                <a:ea typeface="Times New Roman"/>
              </a:rPr>
              <a:t> ale </a:t>
            </a:r>
            <a:r>
              <a:rPr lang="en-US" sz="2400" dirty="0" err="1">
                <a:latin typeface="Times New Roman"/>
                <a:ea typeface="Times New Roman"/>
              </a:rPr>
              <a:t>vieţii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voastre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</a:t>
            </a:r>
            <a:r>
              <a:rPr lang="en-US" sz="2400" dirty="0">
                <a:latin typeface="Times New Roman"/>
                <a:ea typeface="Times New Roman"/>
              </a:rPr>
              <a:t> o </a:t>
            </a:r>
            <a:r>
              <a:rPr lang="en-US" sz="2400" dirty="0" err="1">
                <a:latin typeface="Times New Roman"/>
                <a:ea typeface="Times New Roman"/>
              </a:rPr>
              <a:t>singură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filă</a:t>
            </a:r>
            <a:r>
              <a:rPr lang="en-US" sz="2400" dirty="0">
                <a:latin typeface="Times New Roman"/>
                <a:ea typeface="Times New Roman"/>
              </a:rPr>
              <a:t>, </a:t>
            </a:r>
            <a:r>
              <a:rPr lang="en-US" sz="2400" dirty="0" err="1">
                <a:latin typeface="Times New Roman"/>
                <a:ea typeface="Times New Roman"/>
              </a:rPr>
              <a:t>în</a:t>
            </a:r>
            <a:r>
              <a:rPr lang="en-US" sz="2400" dirty="0">
                <a:latin typeface="Times New Roman"/>
                <a:ea typeface="Times New Roman"/>
              </a:rPr>
              <a:t> 7 minute.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29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3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o-RO" sz="2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Amintiri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din </a:t>
            </a:r>
            <a:r>
              <a:rPr lang="en-US" sz="36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copilărie</a:t>
            </a:r>
            <a: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</a:t>
            </a:r>
            <a:r>
              <a:rPr lang="en-US" sz="3600" b="1" dirty="0">
                <a:effectLst/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36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Ion </a:t>
            </a:r>
            <a:r>
              <a:rPr lang="en-US" sz="36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Creangă</a:t>
            </a:r>
            <a: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b="1" dirty="0" smtClean="0">
                <a:latin typeface="Times New Roman"/>
                <a:ea typeface="Times New Roman"/>
              </a:rPr>
              <a:t>			</a:t>
            </a:r>
            <a:r>
              <a:rPr lang="ro-RO" b="1" dirty="0" smtClean="0">
                <a:latin typeface="Times New Roman"/>
                <a:ea typeface="Times New Roman"/>
              </a:rPr>
              <a:t>Activitate frontală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2400" b="1" dirty="0" smtClean="0"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2800" dirty="0">
                <a:latin typeface="Times New Roman"/>
                <a:ea typeface="Times New Roman"/>
              </a:rPr>
              <a:t>Î</a:t>
            </a:r>
            <a:r>
              <a:rPr lang="ro-RO" sz="2800" dirty="0" smtClean="0">
                <a:latin typeface="Times New Roman"/>
                <a:ea typeface="Times New Roman"/>
              </a:rPr>
              <a:t>ncadrarea textului în operă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2800" dirty="0" smtClean="0">
                <a:latin typeface="Times New Roman"/>
                <a:ea typeface="Times New Roman"/>
              </a:rPr>
              <a:t>Explicarea titlului operei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2800" dirty="0" smtClean="0">
                <a:latin typeface="Times New Roman"/>
                <a:ea typeface="Times New Roman"/>
              </a:rPr>
              <a:t>Identificarea temei fragmentului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2800" dirty="0" smtClean="0">
                <a:latin typeface="Times New Roman"/>
                <a:ea typeface="Times New Roman"/>
              </a:rPr>
              <a:t>Identificarea personajelor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2800" dirty="0" smtClean="0">
                <a:latin typeface="Times New Roman"/>
                <a:ea typeface="Times New Roman"/>
              </a:rPr>
              <a:t>Spaţiul </a:t>
            </a:r>
            <a:r>
              <a:rPr lang="ro-RO" sz="2800" dirty="0">
                <a:latin typeface="Times New Roman"/>
                <a:ea typeface="Times New Roman"/>
              </a:rPr>
              <a:t>ş</a:t>
            </a:r>
            <a:r>
              <a:rPr lang="ro-RO" sz="2800" dirty="0" smtClean="0">
                <a:latin typeface="Times New Roman"/>
                <a:ea typeface="Times New Roman"/>
              </a:rPr>
              <a:t>i timpul acţiunii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o-RO" sz="2800" dirty="0" smtClean="0">
                <a:latin typeface="Times New Roman"/>
                <a:ea typeface="Times New Roman"/>
              </a:rPr>
              <a:t>Lectura textului pe fragmente şi redactarea subiectului operei</a:t>
            </a:r>
            <a:r>
              <a:rPr lang="en-US" sz="2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88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757</Words>
  <Application>Microsoft Office PowerPoint</Application>
  <PresentationFormat>On-screen Show (4:3)</PresentationFormat>
  <Paragraphs>209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 Amintiri din copilărie                                            de Ion Creangă </vt:lpstr>
      <vt:lpstr> Amintiri din copilărie                                            de Ion Creangă </vt:lpstr>
      <vt:lpstr>Amintiri din copilărie                                            de Ion Creangă </vt:lpstr>
      <vt:lpstr>Amintiri din copilărie                                            de Ion Creangă </vt:lpstr>
      <vt:lpstr>Amintiri din copilărie                                            de Ion Creangă </vt:lpstr>
      <vt:lpstr>  Fişă de lucru-Tema jocului Activitate independentă  </vt:lpstr>
      <vt:lpstr>  Fişă de lucru-Tema jocului Activitate independentă </vt:lpstr>
      <vt:lpstr>  Fişă de lucru-Tema jocului Activitate independentă </vt:lpstr>
      <vt:lpstr> Evaluare Fişă de ieşire  </vt:lpstr>
      <vt:lpstr>  Prof.Hinţ Florentina-Gianina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Amintiri din copilărie                                              de    Ion Creangă</dc:title>
  <dc:creator>Acer</dc:creator>
  <cp:lastModifiedBy>Acer</cp:lastModifiedBy>
  <cp:revision>21</cp:revision>
  <dcterms:created xsi:type="dcterms:W3CDTF">2017-03-18T20:19:41Z</dcterms:created>
  <dcterms:modified xsi:type="dcterms:W3CDTF">2018-12-04T18:01:13Z</dcterms:modified>
</cp:coreProperties>
</file>